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4"/>
  </p:notesMasterIdLst>
  <p:sldIdLst>
    <p:sldId id="556" r:id="rId2"/>
    <p:sldId id="571" r:id="rId3"/>
    <p:sldId id="610" r:id="rId4"/>
    <p:sldId id="611" r:id="rId5"/>
    <p:sldId id="691" r:id="rId6"/>
    <p:sldId id="617" r:id="rId7"/>
    <p:sldId id="618" r:id="rId8"/>
    <p:sldId id="619" r:id="rId9"/>
    <p:sldId id="501" r:id="rId10"/>
    <p:sldId id="620" r:id="rId11"/>
    <p:sldId id="621" r:id="rId12"/>
    <p:sldId id="622" r:id="rId13"/>
    <p:sldId id="623" r:id="rId14"/>
    <p:sldId id="624" r:id="rId15"/>
    <p:sldId id="626" r:id="rId16"/>
    <p:sldId id="627" r:id="rId17"/>
    <p:sldId id="628" r:id="rId18"/>
    <p:sldId id="630" r:id="rId19"/>
    <p:sldId id="631" r:id="rId20"/>
    <p:sldId id="632" r:id="rId21"/>
    <p:sldId id="633" r:id="rId22"/>
    <p:sldId id="635" r:id="rId23"/>
    <p:sldId id="639" r:id="rId24"/>
    <p:sldId id="640" r:id="rId25"/>
    <p:sldId id="641" r:id="rId26"/>
    <p:sldId id="642" r:id="rId27"/>
    <p:sldId id="643" r:id="rId28"/>
    <p:sldId id="644" r:id="rId29"/>
    <p:sldId id="597" r:id="rId30"/>
    <p:sldId id="645" r:id="rId31"/>
    <p:sldId id="646" r:id="rId32"/>
    <p:sldId id="649" r:id="rId33"/>
    <p:sldId id="658" r:id="rId34"/>
    <p:sldId id="659" r:id="rId35"/>
    <p:sldId id="589" r:id="rId36"/>
    <p:sldId id="591" r:id="rId37"/>
    <p:sldId id="592" r:id="rId38"/>
    <p:sldId id="593" r:id="rId39"/>
    <p:sldId id="594" r:id="rId40"/>
    <p:sldId id="415" r:id="rId41"/>
    <p:sldId id="692" r:id="rId42"/>
    <p:sldId id="660" r:id="rId43"/>
    <p:sldId id="662" r:id="rId44"/>
    <p:sldId id="663" r:id="rId45"/>
    <p:sldId id="664" r:id="rId46"/>
    <p:sldId id="665" r:id="rId47"/>
    <p:sldId id="666" r:id="rId48"/>
    <p:sldId id="667" r:id="rId49"/>
    <p:sldId id="669" r:id="rId50"/>
    <p:sldId id="670" r:id="rId51"/>
    <p:sldId id="671" r:id="rId52"/>
    <p:sldId id="675" r:id="rId53"/>
    <p:sldId id="676" r:id="rId54"/>
    <p:sldId id="677" r:id="rId55"/>
    <p:sldId id="678" r:id="rId56"/>
    <p:sldId id="679" r:id="rId57"/>
    <p:sldId id="680" r:id="rId58"/>
    <p:sldId id="681" r:id="rId59"/>
    <p:sldId id="674" r:id="rId60"/>
    <p:sldId id="682" r:id="rId61"/>
    <p:sldId id="684" r:id="rId62"/>
    <p:sldId id="567" r:id="rId63"/>
    <p:sldId id="609" r:id="rId64"/>
    <p:sldId id="569" r:id="rId65"/>
    <p:sldId id="598" r:id="rId66"/>
    <p:sldId id="685" r:id="rId67"/>
    <p:sldId id="686" r:id="rId68"/>
    <p:sldId id="687" r:id="rId69"/>
    <p:sldId id="688" r:id="rId70"/>
    <p:sldId id="693" r:id="rId71"/>
    <p:sldId id="606" r:id="rId72"/>
    <p:sldId id="689" r:id="rId73"/>
    <p:sldId id="555" r:id="rId74"/>
    <p:sldId id="690" r:id="rId75"/>
    <p:sldId id="612" r:id="rId76"/>
    <p:sldId id="613" r:id="rId77"/>
    <p:sldId id="615" r:id="rId78"/>
    <p:sldId id="625" r:id="rId79"/>
    <p:sldId id="636" r:id="rId80"/>
    <p:sldId id="668" r:id="rId81"/>
    <p:sldId id="672" r:id="rId82"/>
    <p:sldId id="673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F66FF"/>
    <a:srgbClr val="00CC00"/>
    <a:srgbClr val="00FF00"/>
    <a:srgbClr val="0066FF"/>
    <a:srgbClr val="FF3300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Relationship Id="rId9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09FCE1-1410-48CF-9661-CD795F1773D9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D2B46A4-4E14-48B2-835D-4CFB61BF6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455693-D2DE-4902-A4C1-9872FF7363D6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0727B7-706A-4040-9A99-CF30D6643221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8D376-D29D-4B97-BFA9-B124C2AA43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643CFC-129C-40CD-B939-B61BD4C842B9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FA73FE-9BCB-4DDA-9B87-339C82625353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034C27-890E-429F-A932-2C0B88C59004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22DCD2-1A93-4A81-A48C-FCB9FBED6957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2FCBBE-2094-4C93-9B5C-6C6EEA38D450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66F27B-FFF8-427D-A8D5-55C3C59848F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D9B183-3F9A-479F-910B-D1EC28800B34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C31FC5-5C78-4DAE-B270-2E3210AB34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9EF93A-B760-4B05-B671-5F43ECB0F6B2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9E9438-B5C1-429D-B565-8A12C303F7ED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C31FC5-5C78-4DAE-B270-2E3210AB343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498B75-51A2-4703-BAAE-4FCCF8B35AA7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3BF4D6-9848-46A0-B346-091E5970A79E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DEEF82-770C-44FC-90F9-C76EF455DBBD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B25AB4-F518-4F14-B1FD-93FC5000A596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20BD36-F4BA-4F24-95CA-BD9F73CA4982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C31FC5-5C78-4DAE-B270-2E3210AB343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D1E6AD-BF71-4449-94B1-5A034C5875BD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1C57CC-D512-4D6E-A715-45EC072BEC7F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8D376-D29D-4B97-BFA9-B124C2AA435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3651F0-1B78-47A2-9BC6-6722A899DD5C}" type="slidenum">
              <a:rPr lang="ru-RU" smtClean="0">
                <a:latin typeface="Arial" pitchFamily="34" charset="0"/>
              </a:rPr>
              <a:pPr/>
              <a:t>43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6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6D2DA9-EFDD-4DBD-9593-C0DEC6995DBC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329087-899E-4085-BC61-C570418948B2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766C9-F91D-45C4-A0CD-E66B590C9865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8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AED6B2-D0D2-4826-80AE-F43EBB84BC4A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69792D-7A73-4343-9A01-2FDA66336FC1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C2B66C-0676-46FF-986E-320AEBF82923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3203F8-FBF9-4D14-A752-5978C5C65F7A}" type="slidenum">
              <a:rPr lang="en-US" smtClean="0">
                <a:latin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3BCFDD-E5FF-43A3-A874-835EC86E909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8DF212-388D-43F6-A70B-39A6FC356236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7CC75B-BE24-455E-999E-F2976F466049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1EF02C-7A93-437E-91A3-B4E985D4E6EE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620913-555A-46FC-8CAF-73EBFE5541E5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AA9133-9629-4C1D-870A-0C24C6288FBF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DCF37F-C867-4A5A-B8BB-148DB91B4F1F}" type="slidenum">
              <a:rPr lang="en-US" smtClean="0">
                <a:latin typeface="Arial" pitchFamily="34" charset="0"/>
              </a:rPr>
              <a:pPr/>
              <a:t>56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1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01AF0A-3136-4E6A-A59B-606DC6AD8D7C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8D376-D29D-4B97-BFA9-B124C2AA435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8D376-D29D-4B97-BFA9-B124C2AA435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3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CE724D-BDDE-4102-879E-3049FE045DF4}" type="slidenum">
              <a:rPr lang="en-US" smtClean="0">
                <a:latin typeface="Arial" pitchFamily="34" charset="0"/>
              </a:rPr>
              <a:pPr/>
              <a:t>60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7EA255-9E29-40F0-8A01-4BA0E464BD62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0831BF-D034-41C0-BDC2-C49450E16753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8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988261-27C6-43FC-B73B-400A58DEE7FF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50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0ADD5-0937-48F3-8FC0-5FC913509480}" type="slidenum">
              <a:rPr lang="en-US" smtClean="0">
                <a:latin typeface="Arial" pitchFamily="34" charset="0"/>
              </a:rPr>
              <a:pPr/>
              <a:t>64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B46A4-4E14-48B2-835D-4CFB61BF687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53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B32CF5-8E86-48F5-93F6-9284A6DA48F8}" type="slidenum">
              <a:rPr lang="en-US" smtClean="0">
                <a:latin typeface="Arial" pitchFamily="34" charset="0"/>
              </a:rPr>
              <a:pPr/>
              <a:t>73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28C77F-D623-4AAC-B891-B8956415FC71}" type="slidenum">
              <a:rPr lang="en-US" smtClean="0">
                <a:latin typeface="Arial" pitchFamily="34" charset="0"/>
              </a:rPr>
              <a:pPr/>
              <a:t>77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8ADF0-8A18-4D74-B31B-D984F3EAC26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6B4A99-53BC-4792-8B8B-36A43DE87346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8D376-D29D-4B97-BFA9-B124C2AA435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DFBB0B-CCEB-4C03-922A-F68F5744B0DA}" type="slidenum">
              <a:rPr lang="en-US" smtClean="0">
                <a:latin typeface="Arial" pitchFamily="34" charset="0"/>
              </a:rPr>
              <a:pPr/>
              <a:t>80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F403CA-AB34-48CF-AE03-44C6DD8E9BBA}" type="slidenum">
              <a:rPr lang="en-US" smtClean="0">
                <a:latin typeface="Arial" pitchFamily="34" charset="0"/>
              </a:rPr>
              <a:pPr/>
              <a:t>81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93D93-885B-4A62-9F46-307416198939}" type="slidenum">
              <a:rPr lang="en-US" smtClean="0">
                <a:latin typeface="Arial" pitchFamily="34" charset="0"/>
              </a:rPr>
              <a:pPr/>
              <a:t>82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36FE77-EBE7-4823-8495-B5CDB4F5E68A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9DCE9-2B1F-4226-8242-710502DCFC59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ounded Rectangle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D5FF7B-0B2D-4FA2-954A-8B5EC40A9EF6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B6238D-ABF6-43FF-BC12-DF12544C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EEC6-D80B-474A-9321-0093D8096C6F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CA2FD-C1FC-424C-95EA-F40F39DB0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E70A-8C8E-4BBB-9EBD-F3E9BCCF847D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8EA80-79B0-4646-A9F4-7E9164B6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DAFA-E4C7-4542-842B-04D59B3CB6FB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9459-7417-46B3-8B21-51EC93CE7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B52BFF-A2ED-4E44-93B8-EE5ED113A440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4795FE-3383-4D21-A91A-E17597C4B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30F38-2CA5-49E3-BF8A-1E49EF52B34B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A7CCC-9588-43AC-A08A-73E8FA9C3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320B-D881-497E-8755-C15F1B848A70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7F071-241A-43EA-8F31-BCF00A92A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933C5-8041-4884-9C12-109F90F40191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A5715-531F-48E4-9C28-596324E30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D3D739-0768-4245-9992-FA55F5713968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2D97C8-0A39-4D92-B8AE-5DA6A6D09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E8563-D3F2-4767-B1EB-911A1433C60F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06D24-8330-417F-B43A-8DD93456A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ound Single Corner Rectangle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94DCDB4-BD88-4A07-9E20-09C88DC6DBCE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9985A8-957D-42BB-9DFB-3452987F0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47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955DD18E-6152-4A75-9E22-71A535177BD0}" type="datetimeFigureOut">
              <a:rPr lang="en-US"/>
              <a:pPr>
                <a:defRPr/>
              </a:pPr>
              <a:t>10/5/2012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85BD0F7A-A1EA-4920-8091-69706152C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5" r:id="rId2"/>
    <p:sldLayoutId id="2147483723" r:id="rId3"/>
    <p:sldLayoutId id="2147483716" r:id="rId4"/>
    <p:sldLayoutId id="2147483717" r:id="rId5"/>
    <p:sldLayoutId id="2147483718" r:id="rId6"/>
    <p:sldLayoutId id="2147483724" r:id="rId7"/>
    <p:sldLayoutId id="2147483719" r:id="rId8"/>
    <p:sldLayoutId id="2147483725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8.emf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epton" TargetMode="External"/><Relationship Id="rId3" Type="http://schemas.openxmlformats.org/officeDocument/2006/relationships/hyperlink" Target="http://en.wikipedia.org/wiki/Turbulence" TargetMode="External"/><Relationship Id="rId7" Type="http://schemas.openxmlformats.org/officeDocument/2006/relationships/hyperlink" Target="http://en.wikipedia.org/wiki/Quar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Higgs_mechanism" TargetMode="External"/><Relationship Id="rId5" Type="http://schemas.openxmlformats.org/officeDocument/2006/relationships/hyperlink" Target="http://en.wikipedia.org/wiki/Navier%E2%80%93Stokes_existence_and_smoothness" TargetMode="External"/><Relationship Id="rId4" Type="http://schemas.openxmlformats.org/officeDocument/2006/relationships/hyperlink" Target="http://en.wikipedia.org/wiki/Unsolved_problems_in_physic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18" Type="http://schemas.openxmlformats.org/officeDocument/2006/relationships/oleObject" Target="../embeddings/oleObject30.bin"/><Relationship Id="rId3" Type="http://schemas.openxmlformats.org/officeDocument/2006/relationships/notesSlide" Target="../notesSlides/notesSlide50.xml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92.png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gif"/><Relationship Id="rId5" Type="http://schemas.openxmlformats.org/officeDocument/2006/relationships/image" Target="../media/image112.jpeg"/><Relationship Id="rId4" Type="http://schemas.openxmlformats.org/officeDocument/2006/relationships/image" Target="../media/image111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wmf"/><Relationship Id="rId4" Type="http://schemas.openxmlformats.org/officeDocument/2006/relationships/image" Target="../media/image14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2095" y="1577876"/>
            <a:ext cx="7888505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Физика элементарных частиц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адронный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коллайдер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материя, силы, симметрии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48000" y="1028700"/>
            <a:ext cx="1752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334000" y="1028700"/>
            <a:ext cx="1752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7026275" y="800100"/>
          <a:ext cx="593725" cy="495300"/>
        </p:xfrm>
        <a:graphic>
          <a:graphicData uri="http://schemas.openxmlformats.org/presentationml/2006/ole">
            <p:oleObj spid="_x0000_s1026" name="Equation" r:id="rId5" imgW="152280" imgH="164880" progId="Equation.3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2590800" y="723900"/>
          <a:ext cx="593725" cy="495300"/>
        </p:xfrm>
        <a:graphic>
          <a:graphicData uri="http://schemas.openxmlformats.org/presentationml/2006/ole">
            <p:oleObj spid="_x0000_s1027" name="Equation" r:id="rId6" imgW="152280" imgH="164880" progId="Equation.3">
              <p:embed/>
            </p:oleObj>
          </a:graphicData>
        </a:graphic>
      </p:graphicFrame>
      <p:sp>
        <p:nvSpPr>
          <p:cNvPr id="1032" name="TextBox 13"/>
          <p:cNvSpPr txBox="1">
            <a:spLocks noChangeArrowheads="1"/>
          </p:cNvSpPr>
          <p:nvPr/>
        </p:nvSpPr>
        <p:spPr bwMode="auto">
          <a:xfrm>
            <a:off x="1524000" y="4114800"/>
            <a:ext cx="59372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66"/>
                </a:solidFill>
                <a:latin typeface="Calibri" pitchFamily="34" charset="0"/>
              </a:rPr>
              <a:t>Владимир Шевченко</a:t>
            </a:r>
            <a:endParaRPr lang="en-US" sz="2400" b="1" dirty="0">
              <a:solidFill>
                <a:srgbClr val="FFFF66"/>
              </a:solidFill>
              <a:latin typeface="Calibri" pitchFamily="34" charset="0"/>
            </a:endParaRPr>
          </a:p>
          <a:p>
            <a:pPr algn="ctr"/>
            <a:r>
              <a:rPr lang="en-US" sz="2400" b="1" dirty="0">
                <a:solidFill>
                  <a:srgbClr val="FFFF66"/>
                </a:solidFill>
                <a:latin typeface="Calibri" pitchFamily="34" charset="0"/>
              </a:rPr>
              <a:t>   </a:t>
            </a:r>
            <a:endParaRPr lang="ru-RU" sz="2400" b="1" dirty="0">
              <a:solidFill>
                <a:srgbClr val="FFFF66"/>
              </a:solidFill>
              <a:latin typeface="Calibri" pitchFamily="34" charset="0"/>
            </a:endParaRPr>
          </a:p>
          <a:p>
            <a:pPr algn="ctr"/>
            <a:r>
              <a:rPr lang="ru-RU" sz="2400" b="1" i="1" dirty="0">
                <a:solidFill>
                  <a:srgbClr val="FFFF66"/>
                </a:solidFill>
                <a:latin typeface="Calibri" pitchFamily="34" charset="0"/>
              </a:rPr>
              <a:t>Национальный исследовательский центр</a:t>
            </a:r>
          </a:p>
          <a:p>
            <a:pPr algn="ctr"/>
            <a:r>
              <a:rPr lang="ru-RU" sz="2400" b="1" i="1" dirty="0">
                <a:solidFill>
                  <a:srgbClr val="FFFF66"/>
                </a:solidFill>
                <a:latin typeface="Calibri" pitchFamily="34" charset="0"/>
              </a:rPr>
              <a:t>«Курчатовский институт</a:t>
            </a:r>
            <a:r>
              <a:rPr lang="ru-RU" sz="2400" b="1" i="1" dirty="0" smtClean="0">
                <a:solidFill>
                  <a:srgbClr val="FFFF66"/>
                </a:solidFill>
                <a:latin typeface="Calibri" pitchFamily="34" charset="0"/>
              </a:rPr>
              <a:t>»</a:t>
            </a:r>
            <a:endParaRPr lang="en-US" sz="2400" b="1" i="1" dirty="0" smtClean="0">
              <a:solidFill>
                <a:srgbClr val="FFFF66"/>
              </a:solidFill>
              <a:latin typeface="Calibri" pitchFamily="34" charset="0"/>
            </a:endParaRPr>
          </a:p>
          <a:p>
            <a:pPr algn="ctr"/>
            <a:endParaRPr lang="ru-RU" sz="2400" b="1" i="1" dirty="0" smtClean="0">
              <a:solidFill>
                <a:srgbClr val="FFFF66"/>
              </a:solidFill>
              <a:latin typeface="Calibri" pitchFamily="34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Calibri" pitchFamily="34" charset="0"/>
              </a:rPr>
              <a:t>Гинзбурговская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 лекция по физике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5 октября 2012 года, Москва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735013" y="544513"/>
            <a:ext cx="6515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В </a:t>
            </a:r>
            <a:r>
              <a:rPr lang="ru-RU" sz="2400">
                <a:solidFill>
                  <a:srgbClr val="FF0000"/>
                </a:solidFill>
              </a:rPr>
              <a:t>50-е</a:t>
            </a:r>
            <a:r>
              <a:rPr lang="ru-RU" sz="2400">
                <a:solidFill>
                  <a:srgbClr val="0000FF"/>
                </a:solidFill>
              </a:rPr>
              <a:t> годы было открыто множество новых</a:t>
            </a:r>
          </a:p>
          <a:p>
            <a:r>
              <a:rPr lang="ru-RU" sz="2400">
                <a:solidFill>
                  <a:srgbClr val="0000FF"/>
                </a:solidFill>
              </a:rPr>
              <a:t>сильновзаимодействующих нестабильных</a:t>
            </a:r>
          </a:p>
          <a:p>
            <a:r>
              <a:rPr lang="ru-RU" sz="2400">
                <a:solidFill>
                  <a:srgbClr val="0000FF"/>
                </a:solidFill>
              </a:rPr>
              <a:t>частиц (</a:t>
            </a:r>
            <a:r>
              <a:rPr lang="ru-RU" sz="2400" i="1">
                <a:solidFill>
                  <a:srgbClr val="C00000"/>
                </a:solidFill>
              </a:rPr>
              <a:t>адронов</a:t>
            </a:r>
            <a:r>
              <a:rPr lang="ru-RU" sz="2400">
                <a:solidFill>
                  <a:srgbClr val="0000FF"/>
                </a:solidFill>
              </a:rPr>
              <a:t>, от </a:t>
            </a:r>
            <a:r>
              <a:rPr lang="en-US" sz="2400">
                <a:solidFill>
                  <a:srgbClr val="0000FF"/>
                </a:solidFill>
              </a:rPr>
              <a:t>hadros – </a:t>
            </a:r>
            <a:r>
              <a:rPr lang="ru-RU" sz="2400">
                <a:solidFill>
                  <a:srgbClr val="0000FF"/>
                </a:solidFill>
              </a:rPr>
              <a:t>сильный). </a:t>
            </a:r>
          </a:p>
        </p:txBody>
      </p:sp>
      <p:pic>
        <p:nvPicPr>
          <p:cNvPr id="27651" name="Picture 6" descr="gell-mannolder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933450"/>
            <a:ext cx="1597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609600" y="1695450"/>
            <a:ext cx="64246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«Периодическая система» для них была</a:t>
            </a:r>
          </a:p>
          <a:p>
            <a:r>
              <a:rPr lang="ru-RU" sz="2400">
                <a:solidFill>
                  <a:srgbClr val="0000FF"/>
                </a:solidFill>
              </a:rPr>
              <a:t>предложена </a:t>
            </a:r>
            <a:r>
              <a:rPr lang="ru-RU" sz="2400" i="1">
                <a:solidFill>
                  <a:srgbClr val="00B050"/>
                </a:solidFill>
              </a:rPr>
              <a:t>М. Гелл-Манном </a:t>
            </a:r>
            <a:r>
              <a:rPr lang="en-US" sz="2400" i="1">
                <a:solidFill>
                  <a:srgbClr val="00B050"/>
                </a:solidFill>
              </a:rPr>
              <a:t>(M.Gell-Mann)</a:t>
            </a:r>
            <a:endParaRPr lang="ru-RU" sz="2400" i="1">
              <a:solidFill>
                <a:srgbClr val="00B050"/>
              </a:solidFill>
            </a:endParaRPr>
          </a:p>
          <a:p>
            <a:r>
              <a:rPr lang="ru-RU" sz="2400">
                <a:solidFill>
                  <a:srgbClr val="0000FF"/>
                </a:solidFill>
              </a:rPr>
              <a:t>в </a:t>
            </a:r>
            <a:r>
              <a:rPr lang="ru-RU" sz="2400">
                <a:solidFill>
                  <a:srgbClr val="FF0000"/>
                </a:solidFill>
              </a:rPr>
              <a:t>1961</a:t>
            </a:r>
            <a:r>
              <a:rPr lang="ru-RU" sz="2400">
                <a:solidFill>
                  <a:srgbClr val="0000FF"/>
                </a:solidFill>
              </a:rPr>
              <a:t> году и получила название</a:t>
            </a:r>
          </a:p>
          <a:p>
            <a:r>
              <a:rPr lang="ru-RU" sz="2400">
                <a:solidFill>
                  <a:srgbClr val="0000FF"/>
                </a:solidFill>
              </a:rPr>
              <a:t>«восьмеричный путь».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4616450"/>
            <a:ext cx="56388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Three quarks for Muster Mark!</a:t>
            </a:r>
            <a:br>
              <a:rPr lang="en-US" sz="2000" dirty="0">
                <a:cs typeface="+mn-cs"/>
              </a:rPr>
            </a:br>
            <a:r>
              <a:rPr lang="en-US" sz="2000" dirty="0">
                <a:cs typeface="+mn-cs"/>
              </a:rPr>
              <a:t>Sure he has not got much of a bark</a:t>
            </a:r>
            <a:br>
              <a:rPr lang="en-US" sz="2000" dirty="0">
                <a:cs typeface="+mn-cs"/>
              </a:rPr>
            </a:br>
            <a:r>
              <a:rPr lang="en-US" sz="2000" dirty="0">
                <a:cs typeface="+mn-cs"/>
              </a:rPr>
              <a:t>And sure any he has it's all beside the mark.</a:t>
            </a:r>
            <a:endParaRPr lang="ru-RU" sz="2000" dirty="0">
              <a:cs typeface="+mn-cs"/>
            </a:endParaRPr>
          </a:p>
          <a:p>
            <a:pPr>
              <a:defRPr/>
            </a:pPr>
            <a:endParaRPr lang="en-US" sz="2000" dirty="0">
              <a:cs typeface="+mn-cs"/>
            </a:endParaRPr>
          </a:p>
          <a:p>
            <a:pPr>
              <a:defRPr/>
            </a:pPr>
            <a:r>
              <a:rPr lang="en-US" sz="2000" i="1" dirty="0">
                <a:solidFill>
                  <a:srgbClr val="00B050"/>
                </a:solidFill>
                <a:cs typeface="+mn-cs"/>
              </a:rPr>
              <a:t>James Joyce,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Finnegans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Wake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684213" y="3295650"/>
            <a:ext cx="8231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Вскоре после этого была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сформулирована </a:t>
            </a:r>
            <a:r>
              <a:rPr lang="ru-RU" sz="2400" dirty="0" err="1">
                <a:solidFill>
                  <a:srgbClr val="0000FF"/>
                </a:solidFill>
              </a:rPr>
              <a:t>кварковая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картина – представление о элементарных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компонентах протона, нейтрона и других адронов – </a:t>
            </a:r>
            <a:r>
              <a:rPr lang="ru-RU" sz="2400" i="1" dirty="0">
                <a:solidFill>
                  <a:srgbClr val="C00000"/>
                </a:solidFill>
              </a:rPr>
              <a:t>кварках.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510140"/>
            <a:ext cx="2013608" cy="18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96000" y="58674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001000" y="43434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143000" y="833438"/>
            <a:ext cx="686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Какими характеристиками обладают частицы?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1247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C00000"/>
                </a:solidFill>
              </a:rPr>
              <a:t>Масса</a:t>
            </a:r>
          </a:p>
        </p:txBody>
      </p:sp>
      <p:pic>
        <p:nvPicPr>
          <p:cNvPr id="26628" name="Picture 6" descr="m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213100"/>
            <a:ext cx="18319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3768725" y="1773238"/>
            <a:ext cx="146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C00000"/>
                </a:solidFill>
              </a:rPr>
              <a:t>Заряды</a:t>
            </a:r>
          </a:p>
        </p:txBody>
      </p:sp>
      <p:pic>
        <p:nvPicPr>
          <p:cNvPr id="26630" name="Picture 8" descr="ch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7925" y="3213100"/>
            <a:ext cx="164623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6781800" y="1752600"/>
            <a:ext cx="1038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C00000"/>
                </a:solidFill>
              </a:rPr>
              <a:t>Спин</a:t>
            </a:r>
          </a:p>
        </p:txBody>
      </p:sp>
      <p:sp>
        <p:nvSpPr>
          <p:cNvPr id="26632" name="AutoShape 10"/>
          <p:cNvSpPr>
            <a:spLocks noChangeArrowheads="1"/>
          </p:cNvSpPr>
          <p:nvPr/>
        </p:nvSpPr>
        <p:spPr bwMode="auto">
          <a:xfrm>
            <a:off x="6165850" y="3429000"/>
            <a:ext cx="1143000" cy="1371600"/>
          </a:xfrm>
          <a:prstGeom prst="curvedRightArrow">
            <a:avLst>
              <a:gd name="adj1" fmla="val 24000"/>
              <a:gd name="adj2" fmla="val 48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3" name="AutoShape 11"/>
          <p:cNvSpPr>
            <a:spLocks noChangeArrowheads="1"/>
          </p:cNvSpPr>
          <p:nvPr/>
        </p:nvSpPr>
        <p:spPr bwMode="auto">
          <a:xfrm>
            <a:off x="7613650" y="3429000"/>
            <a:ext cx="990600" cy="1371600"/>
          </a:xfrm>
          <a:prstGeom prst="curvedLeftArrow">
            <a:avLst>
              <a:gd name="adj1" fmla="val 27692"/>
              <a:gd name="adj2" fmla="val 5538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400692" y="533400"/>
            <a:ext cx="66765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sym typeface="Symbol" pitchFamily="18" charset="2"/>
              </a:rPr>
              <a:t>Зоопарк Стандартной Модели</a:t>
            </a:r>
            <a:endParaRPr lang="en-US" sz="3600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9" name="Рисунок 2" descr="simplemodel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480060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743200"/>
            <a:ext cx="3048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moleculetonucl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603250"/>
            <a:ext cx="5616575" cy="3021013"/>
          </a:xfrm>
          <a:prstGeom prst="rect">
            <a:avLst/>
          </a:prstGeom>
          <a:noFill/>
        </p:spPr>
      </p:pic>
      <p:pic>
        <p:nvPicPr>
          <p:cNvPr id="190469" name="Picture 5" descr="nucleustoqu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3627438"/>
            <a:ext cx="5616575" cy="26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1"/>
          <p:cNvPicPr>
            <a:picLocks noChangeAspect="1" noChangeArrowheads="1"/>
          </p:cNvPicPr>
          <p:nvPr/>
        </p:nvPicPr>
        <p:blipFill>
          <a:blip r:embed="rId3" cstate="print"/>
          <a:srcRect b="22580"/>
          <a:stretch>
            <a:fillRect/>
          </a:stretch>
        </p:blipFill>
        <p:spPr bwMode="auto">
          <a:xfrm>
            <a:off x="609600" y="1066800"/>
            <a:ext cx="77120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28800" y="457200"/>
            <a:ext cx="5105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</a:pPr>
            <a:r>
              <a:rPr lang="ru-RU" sz="3600">
                <a:solidFill>
                  <a:srgbClr val="FF0000"/>
                </a:solidFill>
                <a:sym typeface="Symbol" pitchFamily="18" charset="2"/>
              </a:rPr>
              <a:t>Масштабы и процессы</a:t>
            </a:r>
            <a:endParaRPr lang="en-US" sz="360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33800" y="3352800"/>
            <a:ext cx="1143000" cy="609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14600" y="4876800"/>
            <a:ext cx="2638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Сейчас мы здесь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cxnSp>
        <p:nvCxnSpPr>
          <p:cNvPr id="21" name="Straight Arrow Connector 20"/>
          <p:cNvCxnSpPr>
            <a:endCxn id="15" idx="2"/>
          </p:cNvCxnSpPr>
          <p:nvPr/>
        </p:nvCxnSpPr>
        <p:spPr>
          <a:xfrm rot="5400000" flipH="1" flipV="1">
            <a:off x="3371850" y="3867150"/>
            <a:ext cx="838200" cy="1028700"/>
          </a:xfrm>
          <a:prstGeom prst="straightConnector1">
            <a:avLst/>
          </a:prstGeom>
          <a:ln w="41275">
            <a:gradFill flip="none" rotWithShape="1">
              <a:gsLst>
                <a:gs pos="100000">
                  <a:srgbClr val="00FF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438400" y="4800600"/>
            <a:ext cx="2819400" cy="6096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758825" y="933450"/>
            <a:ext cx="7546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</a:rPr>
              <a:t>Открытие и формулировка Стандартной Модели – </a:t>
            </a:r>
          </a:p>
          <a:p>
            <a:pPr algn="ctr"/>
            <a:r>
              <a:rPr lang="ru-RU" sz="2400">
                <a:solidFill>
                  <a:srgbClr val="0000FF"/>
                </a:solidFill>
              </a:rPr>
              <a:t>возможно, самый выдающийся результат</a:t>
            </a:r>
          </a:p>
          <a:p>
            <a:pPr algn="ctr"/>
            <a:r>
              <a:rPr lang="ru-RU" sz="2400">
                <a:solidFill>
                  <a:srgbClr val="0000FF"/>
                </a:solidFill>
              </a:rPr>
              <a:t>человеческого интеллекта за всю его историю  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362200"/>
            <a:ext cx="8077200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rgbClr val="00B050"/>
                </a:solidFill>
                <a:cs typeface="+mn-cs"/>
              </a:rPr>
              <a:t>«В восприятии наших потомков </a:t>
            </a:r>
            <a:r>
              <a:rPr lang="ru-RU" sz="2000" b="1" i="1" dirty="0" smtClean="0">
                <a:solidFill>
                  <a:srgbClr val="00B050"/>
                </a:solidFill>
                <a:cs typeface="+mn-cs"/>
              </a:rPr>
              <a:t>через, скажем, 10000 </a:t>
            </a:r>
            <a:r>
              <a:rPr lang="ru-RU" sz="2000" b="1" i="1" dirty="0">
                <a:solidFill>
                  <a:srgbClr val="00B050"/>
                </a:solidFill>
                <a:cs typeface="+mn-cs"/>
              </a:rPr>
              <a:t>лет самым крупным событием </a:t>
            </a:r>
            <a:r>
              <a:rPr lang="en-US" sz="2000" b="1" i="1" dirty="0">
                <a:solidFill>
                  <a:srgbClr val="00B050"/>
                </a:solidFill>
                <a:cs typeface="+mn-cs"/>
              </a:rPr>
              <a:t>XIX </a:t>
            </a:r>
            <a:r>
              <a:rPr lang="ru-RU" sz="2000" b="1" i="1" dirty="0">
                <a:solidFill>
                  <a:srgbClr val="00B050"/>
                </a:solidFill>
                <a:cs typeface="+mn-cs"/>
              </a:rPr>
              <a:t>века будет, бесспорно, открытие Максвеллом своих уравнений. На фоне этого Гражданская война в Америке будет выглядеть мелкой провинциальной заварушкой»</a:t>
            </a:r>
          </a:p>
          <a:p>
            <a:pPr algn="just">
              <a:defRPr/>
            </a:pPr>
            <a:endParaRPr lang="ru-RU" sz="2000" i="1" dirty="0">
              <a:solidFill>
                <a:srgbClr val="00B050"/>
              </a:solidFill>
              <a:cs typeface="+mn-cs"/>
            </a:endParaRPr>
          </a:p>
          <a:p>
            <a:pPr algn="r">
              <a:defRPr/>
            </a:pPr>
            <a:r>
              <a:rPr lang="ru-RU" sz="2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Р.Фейнман</a:t>
            </a:r>
          </a:p>
          <a:p>
            <a:pPr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5113338"/>
            <a:ext cx="6613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</a:rPr>
              <a:t>Что же нас восхищает и что не устраивает в </a:t>
            </a:r>
          </a:p>
          <a:p>
            <a:pPr algn="ctr"/>
            <a:r>
              <a:rPr lang="ru-RU" sz="2400">
                <a:solidFill>
                  <a:srgbClr val="0000FF"/>
                </a:solidFill>
              </a:rPr>
              <a:t>Стандартной Модели?</a:t>
            </a:r>
            <a:endParaRPr lang="en-US" sz="240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514600"/>
            <a:ext cx="24669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514600"/>
            <a:ext cx="2528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486025"/>
            <a:ext cx="2667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895600"/>
            <a:ext cx="802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Clr>
                <a:srgbClr val="0000FF"/>
              </a:buClr>
            </a:pPr>
            <a:r>
              <a:rPr lang="ru-RU" sz="3200" i="1" dirty="0" smtClean="0">
                <a:solidFill>
                  <a:srgbClr val="0000FF"/>
                </a:solidFill>
                <a:latin typeface="Bookman Old Style" pitchFamily="18" charset="0"/>
              </a:rPr>
              <a:t>Основные идеи Стандартной модели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926213" y="757535"/>
            <a:ext cx="5160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/>
              <a:t>Калибровочная </a:t>
            </a:r>
            <a:r>
              <a:rPr lang="ru-RU" sz="2400" b="1" dirty="0"/>
              <a:t>инвариантность</a:t>
            </a:r>
            <a:endParaRPr lang="en-US" sz="2400" b="1" dirty="0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533400" y="1390650"/>
            <a:ext cx="8077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В теории имеется внутренняя симметрия относительно принадлежащих некоторой группе преобразований полей. Различные конфигурации динамических переменных описывают один и тот же набор физических наблюдаемых.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622300" y="3352800"/>
            <a:ext cx="7988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Теория локальна в терминах ненаблюдаемых вектор-</a:t>
            </a:r>
          </a:p>
          <a:p>
            <a:r>
              <a:rPr lang="ru-RU" sz="2400">
                <a:solidFill>
                  <a:srgbClr val="0000FF"/>
                </a:solidFill>
              </a:rPr>
              <a:t>потенциалов, и нелокальна в терминах наблюдаемых</a:t>
            </a:r>
          </a:p>
          <a:p>
            <a:r>
              <a:rPr lang="ru-RU" sz="2400">
                <a:solidFill>
                  <a:srgbClr val="0000FF"/>
                </a:solidFill>
              </a:rPr>
              <a:t>напряженностей</a:t>
            </a:r>
            <a:endParaRPr lang="en-US" sz="2400">
              <a:solidFill>
                <a:srgbClr val="0000FF"/>
              </a:solidFill>
            </a:endParaRP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0" y="4953000"/>
            <a:ext cx="9588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488" y="4876800"/>
            <a:ext cx="1077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1411288" y="5334000"/>
            <a:ext cx="1941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локальное </a:t>
            </a:r>
          </a:p>
          <a:p>
            <a:pPr algn="ctr"/>
            <a:r>
              <a:rPr lang="ru-RU"/>
              <a:t>взаимодействие</a:t>
            </a:r>
            <a:endParaRPr lang="en-US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5105400" y="5334000"/>
            <a:ext cx="1941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нелокальное </a:t>
            </a:r>
          </a:p>
          <a:p>
            <a:pPr algn="ctr"/>
            <a:r>
              <a:rPr lang="ru-RU"/>
              <a:t>взаимодействие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95400" y="4876800"/>
            <a:ext cx="2209800" cy="11430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953000" y="4876800"/>
            <a:ext cx="2209800" cy="11430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3810000" y="5181600"/>
            <a:ext cx="838200" cy="457200"/>
          </a:xfrm>
          <a:prstGeom prst="leftRightArrow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1653137" y="838200"/>
            <a:ext cx="566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/>
              <a:t>Спонтанное </a:t>
            </a:r>
            <a:r>
              <a:rPr lang="ru-RU" sz="2400" b="1" dirty="0"/>
              <a:t>нарушение симметрии </a:t>
            </a:r>
            <a:endParaRPr lang="en-US" sz="2400" b="1" dirty="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685800" y="1600200"/>
            <a:ext cx="7696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srgbClr val="0000FF"/>
                </a:solidFill>
              </a:rPr>
              <a:t>Симметрия уравнения </a:t>
            </a:r>
            <a:r>
              <a:rPr lang="ru-RU" sz="2400">
                <a:solidFill>
                  <a:srgbClr val="FF0000"/>
                </a:solidFill>
              </a:rPr>
              <a:t>не всегда </a:t>
            </a:r>
            <a:r>
              <a:rPr lang="ru-RU" sz="2400">
                <a:solidFill>
                  <a:srgbClr val="0000FF"/>
                </a:solidFill>
              </a:rPr>
              <a:t>есть симметрия решения. Если решение реализует экстремум некоторой величины, то этот экстремум может достигаться на конфигурации с нарушенной симметрией. </a:t>
            </a:r>
          </a:p>
        </p:txBody>
      </p:sp>
      <p:pic>
        <p:nvPicPr>
          <p:cNvPr id="35844" name="Picture 3" descr="I15-07-Hig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138" y="3505200"/>
            <a:ext cx="2633662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namb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38538"/>
            <a:ext cx="18764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5715000" y="6019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B050"/>
                </a:solidFill>
              </a:rPr>
              <a:t>Й.Намбу (</a:t>
            </a:r>
            <a:r>
              <a:rPr lang="en-US" i="1">
                <a:solidFill>
                  <a:srgbClr val="00B050"/>
                </a:solidFill>
              </a:rPr>
              <a:t>Y.Nambu)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Мои документы\physics\Conferences\Dynasty2005\SQQ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7800" y="2212975"/>
            <a:ext cx="308292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C:\Мои документы\physics\Conferences\Dynasty2005\SQQ3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7800" y="2205038"/>
            <a:ext cx="30829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C:\Мои документы\physics\Conferences\Dynasty2005\SQQ2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2252663"/>
            <a:ext cx="3090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Box 5"/>
          <p:cNvSpPr txBox="1">
            <a:spLocks noChangeArrowheads="1"/>
          </p:cNvSpPr>
          <p:nvPr/>
        </p:nvSpPr>
        <p:spPr bwMode="auto">
          <a:xfrm>
            <a:off x="1928813" y="685800"/>
            <a:ext cx="4929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</a:rPr>
              <a:t>Элементарный пример:</a:t>
            </a:r>
          </a:p>
          <a:p>
            <a:pPr algn="ctr"/>
            <a:r>
              <a:rPr lang="ru-RU" sz="2400">
                <a:solidFill>
                  <a:srgbClr val="0000FF"/>
                </a:solidFill>
              </a:rPr>
              <a:t>задача о непрозрачном квадрате</a:t>
            </a:r>
            <a:endParaRPr lang="en-US" sz="2400">
              <a:solidFill>
                <a:srgbClr val="0000FF"/>
              </a:solidFill>
            </a:endParaRPr>
          </a:p>
        </p:txBody>
      </p:sp>
      <p:pic>
        <p:nvPicPr>
          <p:cNvPr id="7" name="Picture 6" descr="C:\Мои документы\physics\Conferences\Dynasty2005\SQQ1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25" y="2214563"/>
            <a:ext cx="30718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6610350" y="2571750"/>
          <a:ext cx="1462088" cy="428625"/>
        </p:xfrm>
        <a:graphic>
          <a:graphicData uri="http://schemas.openxmlformats.org/presentationml/2006/ole">
            <p:oleObj spid="_x0000_s251906" name="Equation" r:id="rId8" imgW="736560" imgH="215640" progId="Equation.3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6572250" y="3227388"/>
          <a:ext cx="1500188" cy="415925"/>
        </p:xfrm>
        <a:graphic>
          <a:graphicData uri="http://schemas.openxmlformats.org/presentationml/2006/ole">
            <p:oleObj spid="_x0000_s251907" name="Equation" r:id="rId9" imgW="825480" imgH="228600" progId="Equation.3">
              <p:embed/>
            </p:oleObj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6257925" y="3786188"/>
          <a:ext cx="1814513" cy="793750"/>
        </p:xfrm>
        <a:graphic>
          <a:graphicData uri="http://schemas.openxmlformats.org/presentationml/2006/ole">
            <p:oleObj spid="_x0000_s251908" name="Equation" r:id="rId10" imgW="101592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09600"/>
            <a:ext cx="8382000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cs typeface="+mn-cs"/>
              </a:rPr>
              <a:t>.</a:t>
            </a:r>
          </a:p>
          <a:p>
            <a:pPr algn="just">
              <a:defRPr/>
            </a:pPr>
            <a:endParaRPr lang="ru-RU" sz="2400" dirty="0" smtClean="0">
              <a:solidFill>
                <a:srgbClr val="0000FF"/>
              </a:solidFill>
              <a:latin typeface="Arial" charset="0"/>
              <a:cs typeface="+mn-cs"/>
            </a:endParaRPr>
          </a:p>
          <a:p>
            <a:pPr algn="just">
              <a:defRPr/>
            </a:pPr>
            <a:endParaRPr lang="ru-RU" sz="2400" dirty="0">
              <a:solidFill>
                <a:srgbClr val="0000FF"/>
              </a:solidFill>
              <a:latin typeface="Arial" charset="0"/>
              <a:cs typeface="+mn-cs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    В презентации использованы материалы </a:t>
            </a:r>
            <a:r>
              <a:rPr lang="ru-RU" sz="2400" dirty="0" err="1" smtClean="0">
                <a:solidFill>
                  <a:srgbClr val="0000FF"/>
                </a:solidFill>
                <a:latin typeface="Arial" charset="0"/>
                <a:cs typeface="+mn-cs"/>
              </a:rPr>
              <a:t>коллабораци</a:t>
            </a:r>
            <a:r>
              <a:rPr lang="ru-RU" sz="2400" dirty="0" err="1">
                <a:solidFill>
                  <a:srgbClr val="0000FF"/>
                </a:solidFill>
                <a:latin typeface="Arial" charset="0"/>
                <a:cs typeface="+mn-cs"/>
              </a:rPr>
              <a:t>й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ATLAS, CMS,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LHCb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ALICE</a:t>
            </a:r>
            <a:r>
              <a:rPr lang="ru-RU" sz="2400" dirty="0" smtClean="0">
                <a:latin typeface="Arial" charset="0"/>
                <a:cs typeface="+mn-cs"/>
              </a:rPr>
              <a:t>, 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материалы групп </a:t>
            </a:r>
            <a:r>
              <a:rPr lang="ru-RU" sz="2400" dirty="0">
                <a:latin typeface="Arial" charset="0"/>
                <a:cs typeface="+mn-cs"/>
              </a:rPr>
              <a:t>С</a:t>
            </a:r>
            <a:r>
              <a:rPr lang="en-US" sz="2400" dirty="0" err="1">
                <a:latin typeface="Arial" charset="0"/>
                <a:cs typeface="+mn-cs"/>
              </a:rPr>
              <a:t>KMfitter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 и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Utfit</a:t>
            </a:r>
            <a:r>
              <a:rPr lang="ru-RU" sz="2400" dirty="0">
                <a:latin typeface="Arial" charset="0"/>
                <a:cs typeface="+mn-cs"/>
              </a:rPr>
              <a:t>,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 материалы из презентаций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+mn-cs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и лекций </a:t>
            </a:r>
            <a:r>
              <a:rPr lang="ru-RU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А.И.Голутвина</a:t>
            </a: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G.Dissertori</a:t>
            </a:r>
            <a:r>
              <a:rPr lang="en-US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T.Nakada</a:t>
            </a: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R.Forty</a:t>
            </a: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V.Gibson</a:t>
            </a:r>
            <a:r>
              <a:rPr lang="en-US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ru-RU" sz="2400" dirty="0">
                <a:solidFill>
                  <a:srgbClr val="0000FF"/>
                </a:solidFill>
                <a:latin typeface="Arial" charset="0"/>
                <a:cs typeface="+mn-cs"/>
              </a:rPr>
              <a:t>публичные материалы с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c</a:t>
            </a:r>
            <a:r>
              <a:rPr lang="ru-RU" sz="2400" dirty="0" err="1" smtClean="0">
                <a:solidFill>
                  <a:srgbClr val="0000FF"/>
                </a:solidFill>
                <a:latin typeface="Arial" charset="0"/>
              </a:rPr>
              <a:t>айтов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rgbClr val="0000FF"/>
                </a:solidFill>
                <a:latin typeface="Arial" charset="0"/>
              </a:rPr>
              <a:t>коллабораций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</a:rPr>
              <a:t> и с </a:t>
            </a:r>
            <a:r>
              <a:rPr lang="ru-RU" sz="2400" dirty="0" smtClean="0">
                <a:solidFill>
                  <a:srgbClr val="0000FF"/>
                </a:solidFill>
                <a:latin typeface="Arial" charset="0"/>
                <a:cs typeface="+mn-cs"/>
              </a:rPr>
              <a:t>сайта ЦЕРН </a:t>
            </a:r>
          </a:p>
          <a:p>
            <a:pPr algn="just">
              <a:defRPr/>
            </a:pPr>
            <a:r>
              <a:rPr lang="en-US" sz="2400" b="1" dirty="0" smtClean="0">
                <a:latin typeface="Arial" charset="0"/>
                <a:cs typeface="+mn-cs"/>
              </a:rPr>
              <a:t>                                   http://cern.ch</a:t>
            </a:r>
            <a:r>
              <a:rPr lang="ru-RU" sz="2400" b="1" dirty="0" smtClean="0">
                <a:latin typeface="Arial" charset="0"/>
                <a:cs typeface="+mn-cs"/>
              </a:rPr>
              <a:t> </a:t>
            </a:r>
            <a:endParaRPr lang="ru-RU" sz="2400" b="1" dirty="0">
              <a:latin typeface="Arial" charset="0"/>
              <a:cs typeface="+mn-cs"/>
            </a:endParaRPr>
          </a:p>
          <a:p>
            <a:pPr algn="just">
              <a:defRPr/>
            </a:pPr>
            <a:r>
              <a:rPr lang="en-US" sz="2000" b="1" dirty="0">
                <a:latin typeface="Arial" charset="0"/>
                <a:cs typeface="+mn-cs"/>
              </a:rPr>
              <a:t> </a:t>
            </a:r>
            <a:r>
              <a:rPr lang="ru-RU" sz="2000" b="1" dirty="0">
                <a:latin typeface="Arial" charset="0"/>
                <a:cs typeface="+mn-cs"/>
              </a:rPr>
              <a:t>    </a:t>
            </a:r>
            <a:endParaRPr lang="ru-RU" sz="2400" dirty="0">
              <a:solidFill>
                <a:srgbClr val="0000FF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US" sz="2400" dirty="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81335"/>
            <a:ext cx="37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Возникновение массы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1834" y="1371600"/>
            <a:ext cx="4031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 smtClean="0">
                <a:solidFill>
                  <a:srgbClr val="0000FF"/>
                </a:solidFill>
              </a:rPr>
              <a:t>- </a:t>
            </a:r>
            <a:r>
              <a:rPr lang="ru-RU" sz="2400" b="1" dirty="0" smtClean="0">
                <a:solidFill>
                  <a:srgbClr val="0000FF"/>
                </a:solidFill>
              </a:rPr>
              <a:t>Механизм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Гинзбурга-Ландау-Хиггса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(спонтанное нарушение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симметрии)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1371600"/>
            <a:ext cx="34107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II</a:t>
            </a:r>
            <a:r>
              <a:rPr lang="en-US" sz="2400" b="1" dirty="0" smtClean="0">
                <a:solidFill>
                  <a:srgbClr val="0000FF"/>
                </a:solidFill>
              </a:rPr>
              <a:t>- </a:t>
            </a:r>
            <a:r>
              <a:rPr lang="ru-RU" sz="2400" b="1" dirty="0" smtClean="0">
                <a:solidFill>
                  <a:srgbClr val="0000FF"/>
                </a:solidFill>
              </a:rPr>
              <a:t>Размерная</a:t>
            </a:r>
          </a:p>
          <a:p>
            <a:pPr algn="ctr"/>
            <a:r>
              <a:rPr lang="ru-RU" sz="2400" b="1" dirty="0" err="1">
                <a:solidFill>
                  <a:srgbClr val="0000FF"/>
                </a:solidFill>
              </a:rPr>
              <a:t>т</a:t>
            </a:r>
            <a:r>
              <a:rPr lang="ru-RU" sz="2400" b="1" dirty="0" err="1" smtClean="0">
                <a:solidFill>
                  <a:srgbClr val="0000FF"/>
                </a:solidFill>
              </a:rPr>
              <a:t>рансмутация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(</a:t>
            </a:r>
            <a:r>
              <a:rPr lang="ru-RU" sz="2400" dirty="0" err="1" smtClean="0">
                <a:solidFill>
                  <a:srgbClr val="0000FF"/>
                </a:solidFill>
              </a:rPr>
              <a:t>маштабная</a:t>
            </a:r>
            <a:endParaRPr lang="ru-RU" sz="2400" dirty="0" smtClean="0">
              <a:solidFill>
                <a:srgbClr val="0000FF"/>
              </a:solidFill>
            </a:endParaRPr>
          </a:p>
          <a:p>
            <a:pPr algn="ctr"/>
            <a:r>
              <a:rPr lang="ru-RU" sz="2400" dirty="0">
                <a:solidFill>
                  <a:srgbClr val="0000FF"/>
                </a:solidFill>
              </a:rPr>
              <a:t>и</a:t>
            </a:r>
            <a:r>
              <a:rPr lang="ru-RU" sz="2400" dirty="0" smtClean="0">
                <a:solidFill>
                  <a:srgbClr val="0000FF"/>
                </a:solidFill>
              </a:rPr>
              <a:t>нвариантность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</a:rPr>
              <a:t>н</a:t>
            </a:r>
            <a:r>
              <a:rPr lang="ru-RU" sz="2400" dirty="0" smtClean="0">
                <a:solidFill>
                  <a:srgbClr val="0000FF"/>
                </a:solidFill>
              </a:rPr>
              <a:t>арушена 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</a:rPr>
              <a:t>к</a:t>
            </a:r>
            <a:r>
              <a:rPr lang="ru-RU" sz="2400" dirty="0" smtClean="0">
                <a:solidFill>
                  <a:srgbClr val="0000FF"/>
                </a:solidFill>
              </a:rPr>
              <a:t>вантовой аномалией)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3" name="Picture 11" descr="land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2958747"/>
            <a:ext cx="1314450" cy="184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853_1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" y="2857500"/>
            <a:ext cx="2095500" cy="2095500"/>
          </a:xfrm>
          <a:prstGeom prst="rect">
            <a:avLst/>
          </a:prstGeom>
        </p:spPr>
      </p:pic>
      <p:pic>
        <p:nvPicPr>
          <p:cNvPr id="16" name="Рисунок 15" descr="hig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4938109"/>
            <a:ext cx="2362200" cy="1472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00600" y="5181600"/>
            <a:ext cx="3896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II – </a:t>
            </a:r>
            <a:r>
              <a:rPr lang="ru-RU" sz="2400" dirty="0" smtClean="0"/>
              <a:t>почти 99% массы </a:t>
            </a:r>
          </a:p>
          <a:p>
            <a:r>
              <a:rPr lang="ru-RU" sz="2400" dirty="0" smtClean="0"/>
              <a:t>нуклонов (т.е. и ядер, </a:t>
            </a:r>
          </a:p>
          <a:p>
            <a:r>
              <a:rPr lang="ru-RU" sz="2400" dirty="0" smtClean="0"/>
              <a:t>и всей видимой материи)</a:t>
            </a:r>
            <a:r>
              <a:rPr lang="ru-RU" sz="2400" dirty="0"/>
              <a:t>.</a:t>
            </a:r>
            <a:endParaRPr lang="ru-RU" sz="24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866612" y="3962400"/>
            <a:ext cx="3430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 – </a:t>
            </a:r>
            <a:r>
              <a:rPr lang="ru-RU" sz="2400" dirty="0" smtClean="0"/>
              <a:t>массы заряженных</a:t>
            </a:r>
          </a:p>
          <a:p>
            <a:r>
              <a:rPr lang="ru-RU" sz="2400" dirty="0" smtClean="0"/>
              <a:t>лептонов и кварков.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8200" y="3886200"/>
            <a:ext cx="4038600" cy="2514600"/>
          </a:xfrm>
          <a:prstGeom prst="roundRect">
            <a:avLst>
              <a:gd name="adj" fmla="val 1060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4608513"/>
            <a:ext cx="7924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buFont typeface="Arial" pitchFamily="34" charset="0"/>
              <a:buChar char="•"/>
            </a:pPr>
            <a:r>
              <a:rPr lang="ru-RU">
                <a:solidFill>
                  <a:srgbClr val="0000FF"/>
                </a:solidFill>
                <a:sym typeface="Mathematica1" pitchFamily="2" charset="2"/>
              </a:rPr>
              <a:t>Слабый сектор Стандартной Модели</a:t>
            </a:r>
          </a:p>
          <a:p>
            <a:pPr marL="533400" indent="-533400" algn="just">
              <a:buSzPct val="105000"/>
              <a:buFontTx/>
              <a:buChar char="•"/>
            </a:pPr>
            <a:r>
              <a:rPr lang="ru-RU">
                <a:sym typeface="Mathematica1" pitchFamily="2" charset="2"/>
              </a:rPr>
              <a:t>Эффективный механизм в электромагнитном секторе в ряде задач физики твердого тела, в первую очередь, в теории сверхпроводимости</a:t>
            </a:r>
          </a:p>
          <a:p>
            <a:pPr marL="533400" indent="-533400" algn="just">
              <a:buSzPct val="105000"/>
              <a:buFontTx/>
              <a:buChar char="•"/>
            </a:pPr>
            <a:r>
              <a:rPr lang="ru-RU">
                <a:solidFill>
                  <a:srgbClr val="0000FF"/>
                </a:solidFill>
                <a:sym typeface="Mathematica1" pitchFamily="2" charset="2"/>
              </a:rPr>
              <a:t>Дуальный мейснеровский сценарий конфайнмента в сильном секторе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952875"/>
            <a:ext cx="40782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2819400"/>
            <a:ext cx="80184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Выбор вакуума скалярного поля управляет динамикой</a:t>
            </a:r>
          </a:p>
          <a:p>
            <a:pPr algn="ctr">
              <a:defRPr/>
            </a:pP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калибровочного поля</a:t>
            </a:r>
            <a:endParaRPr lang="en-US" sz="24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78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762000"/>
            <a:ext cx="1533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847725"/>
            <a:ext cx="15335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700" y="1600200"/>
            <a:ext cx="17907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600200"/>
            <a:ext cx="18002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1100" y="1933575"/>
            <a:ext cx="15367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Box 10"/>
          <p:cNvSpPr txBox="1">
            <a:spLocks noChangeArrowheads="1"/>
          </p:cNvSpPr>
          <p:nvPr/>
        </p:nvSpPr>
        <p:spPr bwMode="auto">
          <a:xfrm>
            <a:off x="1057275" y="468313"/>
            <a:ext cx="2524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FF"/>
                </a:solidFill>
                <a:sym typeface="Mathematica1" pitchFamily="2" charset="2"/>
              </a:rPr>
              <a:t>кинетическая энергия</a:t>
            </a:r>
          </a:p>
        </p:txBody>
      </p:sp>
      <p:sp>
        <p:nvSpPr>
          <p:cNvPr id="37899" name="TextBox 11"/>
          <p:cNvSpPr txBox="1">
            <a:spLocks noChangeArrowheads="1"/>
          </p:cNvSpPr>
          <p:nvPr/>
        </p:nvSpPr>
        <p:spPr bwMode="auto">
          <a:xfrm>
            <a:off x="5324475" y="457200"/>
            <a:ext cx="2720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FF"/>
                </a:solidFill>
                <a:sym typeface="Mathematica1" pitchFamily="2" charset="2"/>
              </a:rPr>
              <a:t>потенциальная энергия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2600" y="2114550"/>
            <a:ext cx="111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  <a:sym typeface="Mathematica1" pitchFamily="2" charset="2"/>
              </a:rPr>
              <a:t>энергия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45200" y="2114550"/>
            <a:ext cx="128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  <a:sym typeface="Mathematica1" pitchFamily="2" charset="2"/>
              </a:rPr>
              <a:t>действие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14400" y="14478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I15-07-Higg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8513" y="3429000"/>
            <a:ext cx="13096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6387" y="838200"/>
            <a:ext cx="685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Wikipedia:</a:t>
            </a:r>
            <a:r>
              <a:rPr lang="en-US" sz="2400" dirty="0" smtClean="0"/>
              <a:t> </a:t>
            </a:r>
            <a:r>
              <a:rPr lang="en-US" sz="2400" b="1" dirty="0" smtClean="0"/>
              <a:t>Unsolved problems in physics</a:t>
            </a:r>
            <a:r>
              <a:rPr lang="ru-RU" sz="2400" b="1" dirty="0" smtClean="0"/>
              <a:t> (36)</a:t>
            </a:r>
            <a:endParaRPr lang="en-US" sz="2400" dirty="0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457200" y="1524000"/>
            <a:ext cx="808439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 tooltip="Turbulence"/>
              </a:rPr>
              <a:t>Turbulence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Is it possible to make a theoretical model to describe the statistics of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turbulent flow (in particular, its internal structures)?</a:t>
            </a:r>
            <a:r>
              <a:rPr kumimoji="0" lang="en-US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[14]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Also, under what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conditions do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5" tooltip="Navier–Stokes existence and smoothness"/>
              </a:rPr>
              <a:t>smooth solutions to the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5" tooltip="Navier–Stokes existence and smoothness"/>
              </a:rPr>
              <a:t>Navier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5" tooltip="Navier–Stokes existence and smoothness"/>
              </a:rPr>
              <a:t>-Stokes equations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exist?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8467" y="1371600"/>
            <a:ext cx="329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Классическая физика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0"/>
            <a:ext cx="432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Физика Стандартной модели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457200" y="3505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6" tooltip="Higgs mechanism"/>
              </a:rPr>
              <a:t>Higgs mechanism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Does the Higgs particle exist? What are the implications if it does not?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457200" y="4495800"/>
            <a:ext cx="794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Generations of matter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Are there more than three generations of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hlinkClick r:id="rId7" tooltip="Quark"/>
              </a:rPr>
              <a:t>quarks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and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hlinkClick r:id="rId8" tooltip="Lepton"/>
              </a:rPr>
              <a:t>leptons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? Why are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there generations at all?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6925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Clr>
                <a:srgbClr val="0000FF"/>
              </a:buClr>
            </a:pPr>
            <a:r>
              <a:rPr lang="ru-RU" sz="3600" i="1" dirty="0" smtClean="0">
                <a:solidFill>
                  <a:srgbClr val="0000FF"/>
                </a:solidFill>
                <a:latin typeface="Bookman Old Style" pitchFamily="18" charset="0"/>
              </a:rPr>
              <a:t>Симметрии и их нарушение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420469"/>
            <a:ext cx="6595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Симметрия = инвариантность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5630" y="2667000"/>
            <a:ext cx="2590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Преобразование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4114800" y="990600"/>
            <a:ext cx="990600" cy="990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967030" y="1981200"/>
            <a:ext cx="990600" cy="990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090230" y="2971800"/>
            <a:ext cx="1981200" cy="6096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909630" y="2971800"/>
            <a:ext cx="2057400" cy="6096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2630" y="4186535"/>
            <a:ext cx="2171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Неразличимы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0480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Симметрии классифицируются по этому принципу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ru-RU" sz="2400" dirty="0" smtClean="0">
                <a:solidFill>
                  <a:srgbClr val="0000FF"/>
                </a:solidFill>
              </a:rPr>
              <a:t>тип преобразования (непрерывный или дискретный) и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т</a:t>
            </a:r>
            <a:r>
              <a:rPr lang="ru-RU" sz="2400" dirty="0" smtClean="0">
                <a:solidFill>
                  <a:srgbClr val="0000FF"/>
                </a:solidFill>
              </a:rPr>
              <a:t>очность сравнения (зависит от наблюдателя или нет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471230" y="2286000"/>
            <a:ext cx="4114800" cy="457200"/>
          </a:xfrm>
          <a:prstGeom prst="rightArrow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99630" y="1981200"/>
            <a:ext cx="990600" cy="990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80830" y="3352800"/>
            <a:ext cx="2819400" cy="9144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Сравнение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928430" y="4114800"/>
            <a:ext cx="1066800" cy="3048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985830" y="4114800"/>
            <a:ext cx="1066800" cy="3048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5994" y="4191000"/>
            <a:ext cx="18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Различимы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715000" y="1143000"/>
            <a:ext cx="990600" cy="990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154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514600" y="1143000"/>
            <a:ext cx="990600" cy="990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088" y="917575"/>
            <a:ext cx="13573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38400" y="2895600"/>
            <a:ext cx="4267200" cy="3570288"/>
            <a:chOff x="2426" y="1344"/>
            <a:chExt cx="3241" cy="2891"/>
          </a:xfrm>
        </p:grpSpPr>
        <p:pic>
          <p:nvPicPr>
            <p:cNvPr id="43016" name="Picture 7" descr="mil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6" y="1344"/>
              <a:ext cx="1058" cy="2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7" name="Picture 8" descr="monal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5" y="1344"/>
              <a:ext cx="1842" cy="2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914400" y="452438"/>
            <a:ext cx="7567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Максимальная симметрия не особенно интересна..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2133600"/>
            <a:ext cx="297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Истинная гармония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25925" y="2133600"/>
            <a:ext cx="4689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слегка нарушенная симметрия 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3657600" y="2209800"/>
            <a:ext cx="533400" cy="304800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a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447800"/>
            <a:ext cx="4602163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33400" y="757238"/>
            <a:ext cx="8380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Конечно, нарушение не должно быть </a:t>
            </a:r>
            <a:r>
              <a:rPr lang="ru-RU" sz="2400" i="1">
                <a:solidFill>
                  <a:srgbClr val="0000FF"/>
                </a:solidFill>
              </a:rPr>
              <a:t>слишком</a:t>
            </a:r>
            <a:r>
              <a:rPr lang="ru-RU" sz="2400">
                <a:solidFill>
                  <a:srgbClr val="0000FF"/>
                </a:solidFill>
              </a:rPr>
              <a:t> сильным..</a:t>
            </a:r>
            <a:endParaRPr lang="en-US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757053" y="685800"/>
            <a:ext cx="77011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Помимо непрерывных (локальных и глобальных)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симметрий существенную роль играют дискретные</a:t>
            </a:r>
          </a:p>
          <a:p>
            <a:r>
              <a:rPr lang="ru-RU" sz="2400" dirty="0">
                <a:solidFill>
                  <a:srgbClr val="0000FF"/>
                </a:solidFill>
              </a:rPr>
              <a:t>с</a:t>
            </a:r>
            <a:r>
              <a:rPr lang="ru-RU" sz="2400" dirty="0" smtClean="0">
                <a:solidFill>
                  <a:srgbClr val="0000FF"/>
                </a:solidFill>
              </a:rPr>
              <a:t>имметрии, в частности: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685800" y="2057400"/>
            <a:ext cx="7827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 – </a:t>
            </a:r>
            <a:r>
              <a:rPr lang="ru-RU" sz="2400" dirty="0" smtClean="0">
                <a:solidFill>
                  <a:srgbClr val="0000FF"/>
                </a:solidFill>
              </a:rPr>
              <a:t>пространственное отражение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685800" y="2590800"/>
            <a:ext cx="80565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Т</a:t>
            </a:r>
            <a:r>
              <a:rPr lang="en-US" sz="2400" dirty="0">
                <a:solidFill>
                  <a:srgbClr val="0000FF"/>
                </a:solidFill>
              </a:rPr>
              <a:t> – </a:t>
            </a:r>
            <a:r>
              <a:rPr lang="ru-RU" sz="2400" dirty="0" smtClean="0">
                <a:solidFill>
                  <a:srgbClr val="0000FF"/>
                </a:solidFill>
              </a:rPr>
              <a:t>временное отражение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685800" y="3119437"/>
            <a:ext cx="8056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С</a:t>
            </a:r>
            <a:r>
              <a:rPr lang="en-US" sz="2400" dirty="0">
                <a:solidFill>
                  <a:srgbClr val="0000FF"/>
                </a:solidFill>
              </a:rPr>
              <a:t> – </a:t>
            </a:r>
            <a:r>
              <a:rPr lang="ru-RU" sz="2400" dirty="0" smtClean="0">
                <a:solidFill>
                  <a:srgbClr val="0000FF"/>
                </a:solidFill>
              </a:rPr>
              <a:t>зарядовое сопряжение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9325" y="2133600"/>
            <a:ext cx="15144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969" y="2590800"/>
            <a:ext cx="141963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3137" y="3124200"/>
            <a:ext cx="141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4491038"/>
            <a:ext cx="61166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667000" y="3810000"/>
            <a:ext cx="3542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В классической физике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066800" y="4491038"/>
            <a:ext cx="39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Р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66800" y="5172075"/>
            <a:ext cx="407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С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066800" y="58626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Т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325" y="609600"/>
            <a:ext cx="782161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В квантовой теории поля отдельные преобразования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cs typeface="+mn-cs"/>
              </a:rPr>
              <a:t>С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Р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Т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парные комбинации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СР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СТ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ТР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, и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СРТ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 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имеют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cs typeface="+mn-cs"/>
              </a:rPr>
              <a:t>различный 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статус.</a:t>
            </a:r>
            <a:endParaRPr lang="en-US" sz="240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" y="1828800"/>
            <a:ext cx="79629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cs typeface="+mn-cs"/>
              </a:rPr>
              <a:t>Именно, для любой локальной Лоренц-инвариантной </a:t>
            </a:r>
          </a:p>
          <a:p>
            <a:pPr>
              <a:defRPr/>
            </a:pPr>
            <a:r>
              <a:rPr lang="ru-RU" sz="2400" dirty="0">
                <a:cs typeface="+mn-cs"/>
              </a:rPr>
              <a:t>квантовой теории поля имеет место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PT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теорема</a:t>
            </a:r>
            <a:endParaRPr lang="en-US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5943600" y="2401888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J.Schwinger, 1951</a:t>
            </a:r>
          </a:p>
          <a:p>
            <a:r>
              <a:rPr lang="en-US">
                <a:solidFill>
                  <a:srgbClr val="00B050"/>
                </a:solidFill>
              </a:rPr>
              <a:t>G.Lüders, W.Pauli, 1954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078163"/>
            <a:ext cx="8548688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Физически,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СРТ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теорема означает, что античастицы и их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взаимодействия неотличимы от частиц, движущихся 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вдоль тех же мировых линий в 3+1 пространстве-времени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в противоположных направлениях.  </a:t>
            </a:r>
            <a:endParaRPr lang="en-US" sz="240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85800" y="4800600"/>
            <a:ext cx="7553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/>
              <a:t>В частности, масса любой частицы строго равна массе ее</a:t>
            </a:r>
          </a:p>
          <a:p>
            <a:r>
              <a:rPr lang="ru-RU" sz="2000" i="1"/>
              <a:t>античастицы </a:t>
            </a:r>
            <a:r>
              <a:rPr lang="en-US" sz="2000" i="1"/>
              <a:t>(</a:t>
            </a:r>
            <a:r>
              <a:rPr lang="ru-RU" sz="2000" i="1"/>
              <a:t>экспериментально проверено для К-мезонов</a:t>
            </a:r>
          </a:p>
          <a:p>
            <a:r>
              <a:rPr lang="ru-RU" sz="2000" i="1"/>
              <a:t>на уровне </a:t>
            </a:r>
            <a:r>
              <a:rPr lang="en-US" sz="2000" i="1"/>
              <a:t>1 </a:t>
            </a:r>
            <a:r>
              <a:rPr lang="ru-RU" sz="2000" i="1"/>
              <a:t>к</a:t>
            </a:r>
            <a:r>
              <a:rPr lang="en-US" sz="2000" i="1"/>
              <a:t> 10</a:t>
            </a:r>
            <a:r>
              <a:rPr lang="en-US" sz="2000" i="1" baseline="30000"/>
              <a:t>18</a:t>
            </a:r>
            <a:r>
              <a:rPr lang="en-US" sz="2000" i="1"/>
              <a:t>).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5800" y="5867400"/>
            <a:ext cx="7731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С</a:t>
            </a:r>
            <a:r>
              <a:rPr lang="ru-RU" sz="2400">
                <a:solidFill>
                  <a:srgbClr val="0000FF"/>
                </a:solidFill>
              </a:rPr>
              <a:t>, </a:t>
            </a:r>
            <a:r>
              <a:rPr lang="ru-RU" sz="2400">
                <a:solidFill>
                  <a:srgbClr val="FF0000"/>
                </a:solidFill>
              </a:rPr>
              <a:t>Р</a:t>
            </a:r>
            <a:r>
              <a:rPr lang="ru-RU" sz="2400">
                <a:solidFill>
                  <a:srgbClr val="0000FF"/>
                </a:solidFill>
              </a:rPr>
              <a:t>, </a:t>
            </a:r>
            <a:r>
              <a:rPr lang="ru-RU" sz="2400">
                <a:solidFill>
                  <a:srgbClr val="FF0000"/>
                </a:solidFill>
              </a:rPr>
              <a:t>Т</a:t>
            </a:r>
            <a:r>
              <a:rPr lang="ru-RU" sz="2400">
                <a:solidFill>
                  <a:srgbClr val="0000FF"/>
                </a:solidFill>
              </a:rPr>
              <a:t> подобного кинематического статуса не имеют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468313" y="1844675"/>
          <a:ext cx="8229600" cy="3382963"/>
        </p:xfrm>
        <a:graphic>
          <a:graphicData uri="http://schemas.openxmlformats.org/presentationml/2006/ole">
            <p:oleObj spid="_x0000_s128002" name="Image" r:id="rId4" imgW="8279365" imgH="3403175" progId="">
              <p:embed/>
            </p:oleObj>
          </a:graphicData>
        </a:graphic>
      </p:graphicFrame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331913" y="836613"/>
            <a:ext cx="1452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Наш мир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15038" y="838200"/>
            <a:ext cx="1843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Зазеркалье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31913" y="5805488"/>
            <a:ext cx="6716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Наш мир </a:t>
            </a:r>
            <a:r>
              <a:rPr lang="ru-RU" sz="2400" dirty="0">
                <a:solidFill>
                  <a:srgbClr val="FF0000"/>
                </a:solidFill>
                <a:cs typeface="Arial" charset="0"/>
              </a:rPr>
              <a:t>≠ Зазеркалью: </a:t>
            </a:r>
            <a:r>
              <a:rPr lang="ru-RU" sz="2400" dirty="0" err="1">
                <a:solidFill>
                  <a:srgbClr val="FF0000"/>
                </a:solidFill>
              </a:rPr>
              <a:t>Р-четность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нарушена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924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ru-RU" sz="3600" dirty="0" smtClean="0">
                <a:solidFill>
                  <a:srgbClr val="FF0000"/>
                </a:solidFill>
              </a:rPr>
              <a:t>Часть 1. Теория</a:t>
            </a:r>
          </a:p>
          <a:p>
            <a:pPr marL="742950" indent="-742950"/>
            <a:endParaRPr lang="ru-RU" sz="3600" dirty="0" smtClean="0">
              <a:solidFill>
                <a:srgbClr val="FF0000"/>
              </a:solidFill>
            </a:endParaRPr>
          </a:p>
          <a:p>
            <a:pPr marL="742950" indent="-742950">
              <a:buClr>
                <a:srgbClr val="0000FF"/>
              </a:buCl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в поисках «кирпичей» мироздания</a:t>
            </a:r>
          </a:p>
          <a:p>
            <a:pPr marL="742950" indent="-742950">
              <a:buClr>
                <a:srgbClr val="0000FF"/>
              </a:buCl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основные идеи Стандартной модели</a:t>
            </a:r>
          </a:p>
          <a:p>
            <a:pPr marL="742950" indent="-742950">
              <a:buClr>
                <a:srgbClr val="0000FF"/>
              </a:buCl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симметрии и их нарушение</a:t>
            </a:r>
            <a:endParaRPr lang="ru-RU" sz="2800" i="1" dirty="0" smtClean="0">
              <a:solidFill>
                <a:srgbClr val="0000FF"/>
              </a:solidFill>
            </a:endParaRPr>
          </a:p>
          <a:p>
            <a:pPr marL="742950" indent="-742950">
              <a:buClr>
                <a:srgbClr val="0000FF"/>
              </a:buClr>
              <a:buFont typeface="Arial" pitchFamily="34" charset="0"/>
              <a:buChar char="•"/>
            </a:pPr>
            <a:endParaRPr lang="ru-RU" sz="2800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ru-RU" sz="3600" dirty="0" smtClean="0">
                <a:solidFill>
                  <a:srgbClr val="FF0000"/>
                </a:solidFill>
              </a:rPr>
              <a:t>Часть 2. Эксперимент</a:t>
            </a:r>
            <a:r>
              <a:rPr lang="en-US" sz="3600" dirty="0" smtClean="0">
                <a:solidFill>
                  <a:srgbClr val="FF0000"/>
                </a:solidFill>
              </a:rPr>
              <a:t>   </a:t>
            </a:r>
            <a:endParaRPr lang="ru-RU" sz="3600" dirty="0" smtClean="0">
              <a:solidFill>
                <a:srgbClr val="FF0000"/>
              </a:solidFill>
            </a:endParaRPr>
          </a:p>
          <a:p>
            <a:pPr marL="742950" indent="-742950"/>
            <a:r>
              <a:rPr lang="en-US" sz="3600" dirty="0" smtClean="0">
                <a:solidFill>
                  <a:srgbClr val="FF0000"/>
                </a:solidFill>
              </a:rPr>
              <a:t>    </a:t>
            </a:r>
            <a:endParaRPr lang="ru-RU" sz="3600" dirty="0" smtClean="0">
              <a:solidFill>
                <a:srgbClr val="FF0000"/>
              </a:solidFill>
            </a:endParaRPr>
          </a:p>
          <a:p>
            <a:pPr marL="742950" indent="-742950" algn="ctr"/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Большой </a:t>
            </a:r>
            <a:r>
              <a:rPr lang="ru-RU" sz="2800" i="1" dirty="0" err="1" smtClean="0">
                <a:solidFill>
                  <a:srgbClr val="0000FF"/>
                </a:solidFill>
                <a:latin typeface="Bookman Old Style" pitchFamily="18" charset="0"/>
              </a:rPr>
              <a:t>адронный</a:t>
            </a:r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800" i="1" dirty="0" err="1" smtClean="0">
                <a:solidFill>
                  <a:srgbClr val="0000FF"/>
                </a:solidFill>
                <a:latin typeface="Bookman Old Style" pitchFamily="18" charset="0"/>
              </a:rPr>
              <a:t>коллайдер</a:t>
            </a:r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 – </a:t>
            </a:r>
          </a:p>
          <a:p>
            <a:pPr marL="742950" indent="-742950" algn="ctr"/>
            <a:r>
              <a:rPr lang="ru-RU" sz="2800" i="1" dirty="0" smtClean="0">
                <a:solidFill>
                  <a:srgbClr val="0000FF"/>
                </a:solidFill>
                <a:latin typeface="Bookman Old Style" pitchFamily="18" charset="0"/>
              </a:rPr>
              <a:t>   флагман физики высоких энергий</a:t>
            </a:r>
            <a:r>
              <a:rPr lang="ru-RU" sz="2800" i="1" dirty="0" smtClean="0">
                <a:solidFill>
                  <a:srgbClr val="0000FF"/>
                </a:solidFill>
              </a:rPr>
              <a:t> </a:t>
            </a:r>
            <a:endParaRPr lang="ru-RU" sz="28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52600" y="1295400"/>
          <a:ext cx="5534025" cy="4376738"/>
        </p:xfrm>
        <a:graphic>
          <a:graphicData uri="http://schemas.openxmlformats.org/presentationml/2006/ole">
            <p:oleObj spid="_x0000_s253954" name="Image" r:id="rId4" imgW="6196825" imgH="4901587" progId="">
              <p:embed/>
            </p:oleObj>
          </a:graphicData>
        </a:graphic>
      </p:graphicFrame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1905000" y="685800"/>
            <a:ext cx="146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Наш мир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5472113" y="687388"/>
            <a:ext cx="1843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Зазеркалье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056063" y="685800"/>
            <a:ext cx="896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ДНК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362200" y="5943600"/>
            <a:ext cx="4530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Р-четность</a:t>
            </a:r>
            <a:r>
              <a:rPr lang="ru-RU" sz="2400"/>
              <a:t> </a:t>
            </a:r>
            <a:r>
              <a:rPr lang="ru-RU" sz="2400">
                <a:solidFill>
                  <a:srgbClr val="FF0000"/>
                </a:solidFill>
              </a:rPr>
              <a:t>нарушена на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84213" y="1219200"/>
          <a:ext cx="3238500" cy="1981200"/>
        </p:xfrm>
        <a:graphic>
          <a:graphicData uri="http://schemas.openxmlformats.org/presentationml/2006/ole">
            <p:oleObj spid="_x0000_s254978" name="Image" r:id="rId4" imgW="3238095" imgH="1980952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084888" y="1179513"/>
          <a:ext cx="1401762" cy="1944687"/>
        </p:xfrm>
        <a:graphic>
          <a:graphicData uri="http://schemas.openxmlformats.org/presentationml/2006/ole">
            <p:oleObj spid="_x0000_s254979" name="Image" r:id="rId5" imgW="1574048" imgH="2184127" progId="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619250" y="4005263"/>
          <a:ext cx="3200400" cy="2187575"/>
        </p:xfrm>
        <a:graphic>
          <a:graphicData uri="http://schemas.openxmlformats.org/presentationml/2006/ole">
            <p:oleObj spid="_x0000_s254980" name="Image" r:id="rId6" imgW="4774603" imgH="3263492" progId="">
              <p:embed/>
            </p:oleObj>
          </a:graphicData>
        </a:graphic>
      </p:graphicFrame>
      <p:sp>
        <p:nvSpPr>
          <p:cNvPr id="5125" name="Text Box 14"/>
          <p:cNvSpPr txBox="1">
            <a:spLocks noChangeArrowheads="1"/>
          </p:cNvSpPr>
          <p:nvPr/>
        </p:nvSpPr>
        <p:spPr bwMode="auto">
          <a:xfrm>
            <a:off x="755650" y="3363913"/>
            <a:ext cx="358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B050"/>
                </a:solidFill>
              </a:rPr>
              <a:t>T.D.Lee, C.N.Yang, 1956</a:t>
            </a:r>
            <a:endParaRPr lang="ru-RU" sz="2000">
              <a:solidFill>
                <a:srgbClr val="00B050"/>
              </a:solidFill>
            </a:endParaRPr>
          </a:p>
        </p:txBody>
      </p:sp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5943600" y="32766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B050"/>
                </a:solidFill>
              </a:rPr>
              <a:t>C.S.Wu, 1957</a:t>
            </a:r>
            <a:endParaRPr lang="ru-RU" sz="2000">
              <a:solidFill>
                <a:srgbClr val="00B050"/>
              </a:solidFill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0425" y="5100638"/>
            <a:ext cx="2125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не рождается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1524000" y="528638"/>
            <a:ext cx="6035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Р-четность в мире элементарных частиц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5400000">
            <a:off x="5219700" y="4914900"/>
            <a:ext cx="304800" cy="838200"/>
          </a:xfrm>
          <a:prstGeom prst="downArrow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kdec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47339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181600" y="685800"/>
            <a:ext cx="3467100" cy="3416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</a:rPr>
              <a:t>распределение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</a:rPr>
              <a:t>времен распада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</a:rPr>
              <a:t>нейтрального </a:t>
            </a:r>
            <a:r>
              <a:rPr lang="ru-RU" sz="2400" i="1" dirty="0" err="1">
                <a:solidFill>
                  <a:srgbClr val="FF0000"/>
                </a:solidFill>
              </a:rPr>
              <a:t>каона</a:t>
            </a:r>
            <a:endParaRPr lang="ru-RU" sz="2400" i="1" dirty="0">
              <a:solidFill>
                <a:srgbClr val="FF0000"/>
              </a:solidFill>
            </a:endParaRPr>
          </a:p>
          <a:p>
            <a:pPr algn="ctr"/>
            <a:endParaRPr lang="ru-RU" sz="2400" i="1" dirty="0"/>
          </a:p>
          <a:p>
            <a:pPr algn="ctr"/>
            <a:endParaRPr lang="ru-RU" sz="2400" i="1" dirty="0"/>
          </a:p>
          <a:p>
            <a:pPr algn="ctr"/>
            <a:r>
              <a:rPr lang="ru-RU" sz="2400" i="1" dirty="0"/>
              <a:t>распределение</a:t>
            </a:r>
          </a:p>
          <a:p>
            <a:pPr algn="ctr"/>
            <a:r>
              <a:rPr lang="ru-RU" sz="2400" i="1" dirty="0"/>
              <a:t>времен распада</a:t>
            </a:r>
          </a:p>
          <a:p>
            <a:pPr algn="ctr"/>
            <a:r>
              <a:rPr lang="ru-RU" sz="2400" i="1" dirty="0"/>
              <a:t>нейтрального </a:t>
            </a:r>
            <a:r>
              <a:rPr lang="ru-RU" sz="2400" i="1" dirty="0" err="1"/>
              <a:t>анти-каона</a:t>
            </a:r>
            <a:endParaRPr lang="en-GB" sz="2400" i="1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943601" y="1905000"/>
            <a:ext cx="2536826" cy="3008313"/>
            <a:chOff x="3888" y="1545"/>
            <a:chExt cx="1598" cy="1895"/>
          </a:xfrm>
        </p:grpSpPr>
        <p:sp>
          <p:nvSpPr>
            <p:cNvPr id="48134" name="Text Box 6"/>
            <p:cNvSpPr txBox="1">
              <a:spLocks noChangeArrowheads="1"/>
            </p:cNvSpPr>
            <p:nvPr/>
          </p:nvSpPr>
          <p:spPr bwMode="auto">
            <a:xfrm>
              <a:off x="3888" y="3072"/>
              <a:ext cx="1598" cy="36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FF0000"/>
                  </a:solidFill>
                </a:rPr>
                <a:t>CP violation</a:t>
              </a:r>
              <a:endParaRPr lang="en-GB" sz="2400" b="1" dirty="0"/>
            </a:p>
          </p:txBody>
        </p:sp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4368" y="1545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latin typeface="Times New Roman" pitchFamily="18" charset="0"/>
                  <a:sym typeface="Symbol" pitchFamily="18" charset="2"/>
                </a:rPr>
                <a:t></a:t>
              </a:r>
              <a:endParaRPr lang="en-GB" sz="2800" dirty="0"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2000" y="5638800"/>
            <a:ext cx="792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</a:rPr>
              <a:t>Согласно </a:t>
            </a:r>
            <a:r>
              <a:rPr lang="ru-RU" sz="2000" b="1" dirty="0" smtClean="0">
                <a:solidFill>
                  <a:srgbClr val="FF0000"/>
                </a:solidFill>
              </a:rPr>
              <a:t>СРТ</a:t>
            </a:r>
            <a:r>
              <a:rPr lang="ru-RU" sz="2000" dirty="0" smtClean="0">
                <a:solidFill>
                  <a:srgbClr val="0000FF"/>
                </a:solidFill>
              </a:rPr>
              <a:t> теореме это означает нарушение инвариантности</a:t>
            </a:r>
          </a:p>
          <a:p>
            <a:r>
              <a:rPr lang="ru-RU" sz="2000" dirty="0" smtClean="0">
                <a:solidFill>
                  <a:srgbClr val="0000FF"/>
                </a:solidFill>
              </a:rPr>
              <a:t>относительно обращения времени.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904875" y="533400"/>
            <a:ext cx="738836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400" dirty="0" smtClean="0"/>
              <a:t>Термодинамическая стрела времени</a:t>
            </a: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r>
              <a:rPr lang="ru-RU" sz="2400" dirty="0" smtClean="0"/>
              <a:t>Космологическая стрела времени</a:t>
            </a: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r>
              <a:rPr lang="ru-RU" sz="2400" dirty="0" smtClean="0"/>
              <a:t>Причинная стрела времени</a:t>
            </a: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r>
              <a:rPr lang="ru-RU" sz="2400" dirty="0" smtClean="0"/>
              <a:t>Психологическая стрела </a:t>
            </a:r>
            <a:r>
              <a:rPr lang="ru-RU" sz="2400" dirty="0"/>
              <a:t>в</a:t>
            </a:r>
            <a:r>
              <a:rPr lang="ru-RU" sz="2400" dirty="0" smtClean="0"/>
              <a:t>ремени</a:t>
            </a: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r>
              <a:rPr lang="ru-RU" sz="2400" dirty="0" err="1" smtClean="0"/>
              <a:t>Квантовомеханическая</a:t>
            </a:r>
            <a:r>
              <a:rPr lang="ru-RU" sz="2400" dirty="0" smtClean="0"/>
              <a:t> стрела времени</a:t>
            </a: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endParaRPr lang="ru-RU" sz="2400" dirty="0"/>
          </a:p>
          <a:p>
            <a:pPr marL="457200" indent="-457200">
              <a:buFontTx/>
              <a:buAutoNum type="arabicPeriod"/>
            </a:pPr>
            <a:r>
              <a:rPr lang="ru-RU" sz="2400" dirty="0" err="1" smtClean="0"/>
              <a:t>Электрослабая</a:t>
            </a:r>
            <a:r>
              <a:rPr lang="ru-RU" sz="2400" dirty="0" smtClean="0"/>
              <a:t> стрела времени</a:t>
            </a:r>
            <a:r>
              <a:rPr lang="en-US" sz="2400" dirty="0" smtClean="0"/>
              <a:t> – 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фаза</a:t>
            </a:r>
            <a:r>
              <a:rPr lang="ru-RU" sz="2400" dirty="0" smtClean="0"/>
              <a:t> </a:t>
            </a:r>
            <a:r>
              <a:rPr lang="en-US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CKM</a:t>
            </a:r>
            <a:endParaRPr 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8800" y="1066800"/>
            <a:ext cx="15240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порядок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962400" y="1219200"/>
            <a:ext cx="1219200" cy="304800"/>
          </a:xfrm>
          <a:prstGeom prst="rightArrow">
            <a:avLst/>
          </a:prstGeom>
          <a:gradFill>
            <a:gsLst>
              <a:gs pos="0">
                <a:srgbClr val="03D4A8">
                  <a:alpha val="9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562600" y="1066800"/>
            <a:ext cx="18288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хаос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28800" y="2133600"/>
            <a:ext cx="15240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Big Bang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62400" y="2286000"/>
            <a:ext cx="1219200" cy="304800"/>
          </a:xfrm>
          <a:prstGeom prst="rightArrow">
            <a:avLst/>
          </a:prstGeom>
          <a:gradFill>
            <a:gsLst>
              <a:gs pos="0">
                <a:srgbClr val="03D4A8">
                  <a:alpha val="9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828800" y="3200400"/>
            <a:ext cx="15240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источник 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endParaRPr lang="ru-RU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причина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962400" y="3352800"/>
            <a:ext cx="1219200" cy="304800"/>
          </a:xfrm>
          <a:prstGeom prst="rightArrow">
            <a:avLst/>
          </a:prstGeom>
          <a:gradFill>
            <a:gsLst>
              <a:gs pos="0">
                <a:srgbClr val="03D4A8">
                  <a:alpha val="9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28800" y="4343400"/>
            <a:ext cx="15240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память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962400" y="4495800"/>
            <a:ext cx="1219200" cy="304800"/>
          </a:xfrm>
          <a:prstGeom prst="rightArrow">
            <a:avLst/>
          </a:prstGeom>
          <a:gradFill>
            <a:gsLst>
              <a:gs pos="0">
                <a:srgbClr val="03D4A8">
                  <a:alpha val="9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562600" y="4343400"/>
            <a:ext cx="18288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мечты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28800" y="5410200"/>
            <a:ext cx="15240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ru-RU" dirty="0">
                <a:solidFill>
                  <a:schemeClr val="tx1"/>
                </a:solidFill>
              </a:rPr>
              <a:t>Ψ</a:t>
            </a:r>
            <a:r>
              <a:rPr lang="en-US" dirty="0">
                <a:solidFill>
                  <a:schemeClr val="tx1"/>
                </a:solidFill>
              </a:rPr>
              <a:t>&gt;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962400" y="5562600"/>
            <a:ext cx="1219200" cy="304800"/>
          </a:xfrm>
          <a:prstGeom prst="rightArrow">
            <a:avLst/>
          </a:prstGeom>
          <a:gradFill>
            <a:gsLst>
              <a:gs pos="0">
                <a:srgbClr val="03D4A8">
                  <a:alpha val="98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638800" y="5410200"/>
            <a:ext cx="17526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P|</a:t>
            </a:r>
            <a:r>
              <a:rPr lang="ru-RU" dirty="0">
                <a:solidFill>
                  <a:schemeClr val="tx1"/>
                </a:solidFill>
              </a:rPr>
              <a:t>Ψ</a:t>
            </a:r>
            <a:r>
              <a:rPr lang="en-US" dirty="0">
                <a:solidFill>
                  <a:schemeClr val="tx1"/>
                </a:solidFill>
              </a:rPr>
              <a:t>&gt;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62600" y="2133600"/>
            <a:ext cx="18288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Armageddon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62600" y="3200400"/>
            <a:ext cx="1828800" cy="533400"/>
          </a:xfrm>
          <a:prstGeom prst="roundRect">
            <a:avLst/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приемник 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результат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2057400" y="685800"/>
            <a:ext cx="4910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FF0000"/>
                </a:solidFill>
              </a:rPr>
              <a:t>Важный общий вывод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14287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752600"/>
            <a:ext cx="16573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3378200" y="2357438"/>
            <a:ext cx="218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СИММЕТРИЯ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388" y="3657600"/>
            <a:ext cx="1903412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Может быть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нарушена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«жестко»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(на уровне</a:t>
            </a:r>
          </a:p>
          <a:p>
            <a:pPr>
              <a:defRPr/>
            </a:pP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законов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)</a:t>
            </a:r>
            <a:endParaRPr lang="en-US" sz="240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7100" y="3657600"/>
            <a:ext cx="2146300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А может быть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нарушена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«спонтанно»</a:t>
            </a:r>
          </a:p>
          <a:p>
            <a:pPr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(на уровне</a:t>
            </a:r>
          </a:p>
          <a:p>
            <a:pPr>
              <a:defRPr/>
            </a:pP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состояний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)</a:t>
            </a:r>
            <a:endParaRPr lang="en-US" sz="240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5200" y="3459163"/>
            <a:ext cx="1905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</a:rPr>
              <a:t>ДИНАМИКА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как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нарушение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симметрии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5125" y="5257800"/>
            <a:ext cx="854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7714" y="609600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Bookman Old Style" pitchFamily="18" charset="0"/>
              </a:rPr>
              <a:t>Теперь поговорим о волнах...</a:t>
            </a:r>
            <a:endParaRPr lang="ru-RU" sz="36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w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0"/>
            <a:ext cx="2657720" cy="1990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3657600"/>
            <a:ext cx="8458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На первый взгляд, между волнами и частицами мало общего. Однако, уже более 300 лет назад люди 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впервые задались вопросом, является ли свет 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потоком особых «светоносных» частиц – </a:t>
            </a:r>
          </a:p>
          <a:p>
            <a:pPr algn="ctr"/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c o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r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p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u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s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c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u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l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u</a:t>
            </a:r>
            <a:r>
              <a:rPr lang="ru-RU" sz="3600" dirty="0" smtClean="0">
                <a:solidFill>
                  <a:srgbClr val="FF3300"/>
                </a:solidFill>
                <a:latin typeface="Openclassic" pitchFamily="2" charset="0"/>
              </a:rPr>
              <a:t> </a:t>
            </a:r>
            <a:r>
              <a:rPr lang="en-US" sz="3600" dirty="0" smtClean="0">
                <a:solidFill>
                  <a:srgbClr val="FF3300"/>
                </a:solidFill>
                <a:latin typeface="Openclassic" pitchFamily="2" charset="0"/>
              </a:rPr>
              <a:t>s</a:t>
            </a:r>
            <a:r>
              <a:rPr lang="en-US" sz="3600" dirty="0" smtClean="0">
                <a:latin typeface="Openclassic" pitchFamily="2" charset="0"/>
              </a:rPr>
              <a:t> </a:t>
            </a:r>
            <a:endParaRPr lang="ru-RU" dirty="0" smtClean="0"/>
          </a:p>
          <a:p>
            <a:r>
              <a:rPr lang="ru-RU" sz="2400" dirty="0" smtClean="0">
                <a:solidFill>
                  <a:srgbClr val="0000FF"/>
                </a:solidFill>
              </a:rPr>
              <a:t>или же волной особой природы.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990600" y="2851428"/>
            <a:ext cx="708809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00FF"/>
                </a:solidFill>
              </a:rPr>
              <a:t>Многие волны обладают свойством </a:t>
            </a:r>
          </a:p>
          <a:p>
            <a:pPr algn="ctr"/>
            <a:endParaRPr lang="ru-RU" dirty="0"/>
          </a:p>
          <a:p>
            <a:pPr algn="ctr"/>
            <a:r>
              <a:rPr lang="ru-RU" sz="3600" i="1" dirty="0">
                <a:solidFill>
                  <a:srgbClr val="FF3300"/>
                </a:solidFill>
              </a:rPr>
              <a:t>суперпозиции</a:t>
            </a:r>
          </a:p>
        </p:txBody>
      </p:sp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1620322" y="5105400"/>
            <a:ext cx="2816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/>
              <a:t>cos</a:t>
            </a:r>
            <a:r>
              <a:rPr lang="en-US" sz="2400" dirty="0" smtClean="0"/>
              <a:t>(x)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(2x)   =</a:t>
            </a:r>
            <a:endParaRPr lang="ru-RU" sz="2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28800" y="533400"/>
            <a:ext cx="53086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Монохроматическая волна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2" name="Рисунок 11" descr="wav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371600"/>
            <a:ext cx="3429000" cy="12192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54163" y="1752600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sin(x</a:t>
            </a:r>
            <a:r>
              <a:rPr lang="en-US" sz="2400" dirty="0"/>
              <a:t>)</a:t>
            </a:r>
            <a:endParaRPr lang="ru-RU" sz="2400" dirty="0"/>
          </a:p>
        </p:txBody>
      </p:sp>
      <p:pic>
        <p:nvPicPr>
          <p:cNvPr id="14" name="Рисунок 13" descr="wav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4495800"/>
            <a:ext cx="3429000" cy="1733550"/>
          </a:xfrm>
          <a:prstGeom prst="rect">
            <a:avLst/>
          </a:prstGeom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38200" y="1752600"/>
            <a:ext cx="102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/>
              <a:t>cos</a:t>
            </a:r>
            <a:r>
              <a:rPr lang="en-US" sz="2400" dirty="0" smtClean="0"/>
              <a:t>(x)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39750" y="476250"/>
            <a:ext cx="8162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Суперпозиция большого числа волн с близкими</a:t>
            </a:r>
          </a:p>
          <a:p>
            <a:r>
              <a:rPr lang="ru-RU" sz="2800" dirty="0">
                <a:solidFill>
                  <a:srgbClr val="0000FF"/>
                </a:solidFill>
              </a:rPr>
              <a:t>частотами формирует </a:t>
            </a:r>
            <a:r>
              <a:rPr lang="ru-RU" sz="2800" i="1" dirty="0">
                <a:solidFill>
                  <a:srgbClr val="FF3300"/>
                </a:solidFill>
              </a:rPr>
              <a:t>волновой пакет</a:t>
            </a:r>
            <a:r>
              <a:rPr lang="ru-RU" sz="2800" dirty="0"/>
              <a:t> </a:t>
            </a: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911325" y="1706940"/>
            <a:ext cx="73340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cos</a:t>
            </a:r>
            <a:r>
              <a:rPr lang="en-US" sz="2400" dirty="0" smtClean="0"/>
              <a:t>(0.95x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(0.96x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(0.97x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(0.98x</a:t>
            </a:r>
            <a:r>
              <a:rPr lang="en-US" sz="2400" dirty="0"/>
              <a:t>) + </a:t>
            </a:r>
          </a:p>
          <a:p>
            <a:pPr algn="ctr"/>
            <a:r>
              <a:rPr lang="en-US" sz="2400" dirty="0" smtClean="0"/>
              <a:t>+ </a:t>
            </a:r>
            <a:r>
              <a:rPr lang="en-US" sz="2400" dirty="0" err="1" smtClean="0"/>
              <a:t>cos</a:t>
            </a:r>
            <a:r>
              <a:rPr lang="en-US" sz="2400" dirty="0" smtClean="0"/>
              <a:t> (0.99x)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(1.01x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(1.02x</a:t>
            </a:r>
            <a:r>
              <a:rPr lang="en-US" sz="2400" dirty="0"/>
              <a:t>) + </a:t>
            </a:r>
          </a:p>
          <a:p>
            <a:pPr algn="ctr"/>
            <a:r>
              <a:rPr lang="en-US" sz="2400" dirty="0" smtClean="0"/>
              <a:t>+ </a:t>
            </a:r>
            <a:r>
              <a:rPr lang="en-US" sz="2400" dirty="0" err="1" smtClean="0"/>
              <a:t>cos</a:t>
            </a:r>
            <a:r>
              <a:rPr lang="en-US" sz="2400" dirty="0" smtClean="0"/>
              <a:t>(1.03x)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(1.04x</a:t>
            </a:r>
            <a:r>
              <a:rPr lang="en-US" sz="2400" dirty="0"/>
              <a:t>) + </a:t>
            </a:r>
            <a:r>
              <a:rPr lang="en-US" sz="2400" dirty="0" err="1" smtClean="0"/>
              <a:t>cos</a:t>
            </a:r>
            <a:r>
              <a:rPr lang="en-US" sz="2400" dirty="0" smtClean="0"/>
              <a:t>(1.05x</a:t>
            </a:r>
            <a:r>
              <a:rPr lang="en-US" sz="2400" dirty="0"/>
              <a:t>) </a:t>
            </a:r>
            <a:endParaRPr lang="ru-RU" sz="2400" dirty="0"/>
          </a:p>
          <a:p>
            <a:pPr algn="ctr"/>
            <a:r>
              <a:rPr lang="ru-RU" sz="2400" dirty="0"/>
              <a:t>=</a:t>
            </a: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1219200" y="5569803"/>
            <a:ext cx="67755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</a:rPr>
              <a:t>Волновой пакет во многих отношениях похож 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</a:rPr>
              <a:t>на частицу</a:t>
            </a:r>
          </a:p>
        </p:txBody>
      </p:sp>
      <p:pic>
        <p:nvPicPr>
          <p:cNvPr id="7" name="Рисунок 6" descr="w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371850"/>
            <a:ext cx="3429000" cy="2114550"/>
          </a:xfrm>
          <a:prstGeom prst="rect">
            <a:avLst/>
          </a:prstGeom>
        </p:spPr>
      </p:pic>
      <p:sp>
        <p:nvSpPr>
          <p:cNvPr id="179209" name="Oval 9"/>
          <p:cNvSpPr>
            <a:spLocks noChangeArrowheads="1"/>
          </p:cNvSpPr>
          <p:nvPr/>
        </p:nvSpPr>
        <p:spPr bwMode="auto">
          <a:xfrm>
            <a:off x="3352800" y="3352801"/>
            <a:ext cx="2362200" cy="2209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879475" y="5159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663575" y="588963"/>
            <a:ext cx="74723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</a:rPr>
              <a:t>Квантовая механика ставит в соответствие </a:t>
            </a:r>
          </a:p>
          <a:p>
            <a:pPr algn="ctr"/>
            <a:r>
              <a:rPr lang="ru-RU" sz="2800" dirty="0">
                <a:solidFill>
                  <a:srgbClr val="0000FF"/>
                </a:solidFill>
              </a:rPr>
              <a:t>каждой частице особую волну – </a:t>
            </a:r>
          </a:p>
          <a:p>
            <a:pPr algn="ctr"/>
            <a:r>
              <a:rPr lang="ru-RU" sz="2800" i="1" dirty="0">
                <a:solidFill>
                  <a:srgbClr val="FF3300"/>
                </a:solidFill>
              </a:rPr>
              <a:t>волну де Бройля</a:t>
            </a:r>
            <a:r>
              <a:rPr lang="ru-RU" sz="2800" i="1" dirty="0"/>
              <a:t> (</a:t>
            </a:r>
            <a:r>
              <a:rPr lang="en-US" sz="2800" i="1" dirty="0">
                <a:solidFill>
                  <a:srgbClr val="00CC00"/>
                </a:solidFill>
              </a:rPr>
              <a:t>L.de Broglie, 1924</a:t>
            </a:r>
            <a:r>
              <a:rPr lang="en-US" sz="2800" i="1" dirty="0"/>
              <a:t>)</a:t>
            </a:r>
            <a:endParaRPr lang="ru-RU" sz="2800" dirty="0"/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964189" y="2420938"/>
            <a:ext cx="70441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</a:rPr>
              <a:t>Длина этой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ru-RU" sz="2800" dirty="0">
                <a:solidFill>
                  <a:srgbClr val="0000FF"/>
                </a:solidFill>
              </a:rPr>
              <a:t>волны очень просто связана </a:t>
            </a:r>
            <a:endParaRPr lang="en-US" sz="2800" dirty="0">
              <a:solidFill>
                <a:srgbClr val="0000FF"/>
              </a:solidFill>
            </a:endParaRPr>
          </a:p>
          <a:p>
            <a:pPr algn="ctr"/>
            <a:r>
              <a:rPr lang="ru-RU" sz="2800" dirty="0">
                <a:solidFill>
                  <a:srgbClr val="0000FF"/>
                </a:solidFill>
              </a:rPr>
              <a:t>с импульсом частицы </a:t>
            </a:r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ru-RU" sz="2800" dirty="0">
                <a:solidFill>
                  <a:srgbClr val="0000FF"/>
                </a:solidFill>
              </a:rPr>
              <a:t>:</a:t>
            </a:r>
          </a:p>
        </p:txBody>
      </p:sp>
      <p:graphicFrame>
        <p:nvGraphicFramePr>
          <p:cNvPr id="180231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23906" name="Формула" r:id="rId4" imgW="114120" imgH="215640" progId="Equation.3">
              <p:embed/>
            </p:oleObj>
          </a:graphicData>
        </a:graphic>
      </p:graphicFrame>
      <p:graphicFrame>
        <p:nvGraphicFramePr>
          <p:cNvPr id="180232" name="Object 8"/>
          <p:cNvGraphicFramePr>
            <a:graphicFrameLocks noChangeAspect="1"/>
          </p:cNvGraphicFramePr>
          <p:nvPr/>
        </p:nvGraphicFramePr>
        <p:xfrm>
          <a:off x="3419475" y="3573463"/>
          <a:ext cx="1857375" cy="1425575"/>
        </p:xfrm>
        <a:graphic>
          <a:graphicData uri="http://schemas.openxmlformats.org/presentationml/2006/ole">
            <p:oleObj spid="_x0000_s123907" name="Формула" r:id="rId5" imgW="545760" imgH="419040" progId="Equation.3">
              <p:embed/>
            </p:oleObj>
          </a:graphicData>
        </a:graphic>
      </p:graphicFrame>
      <p:graphicFrame>
        <p:nvGraphicFramePr>
          <p:cNvPr id="180233" name="Object 9"/>
          <p:cNvGraphicFramePr>
            <a:graphicFrameLocks noChangeAspect="1"/>
          </p:cNvGraphicFramePr>
          <p:nvPr/>
        </p:nvGraphicFramePr>
        <p:xfrm>
          <a:off x="1416050" y="5002213"/>
          <a:ext cx="395287" cy="514350"/>
        </p:xfrm>
        <a:graphic>
          <a:graphicData uri="http://schemas.openxmlformats.org/presentationml/2006/ole">
            <p:oleObj spid="_x0000_s123908" name="Формула" r:id="rId6" imgW="126720" imgH="164880" progId="Equation.3">
              <p:embed/>
            </p:oleObj>
          </a:graphicData>
        </a:graphic>
      </p:graphicFrame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644525" y="5013325"/>
            <a:ext cx="80422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</a:rPr>
              <a:t>где    </a:t>
            </a: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ru-RU" sz="2800" dirty="0">
                <a:solidFill>
                  <a:srgbClr val="0000FF"/>
                </a:solidFill>
              </a:rPr>
              <a:t>- фундаментальная константа Природы,</a:t>
            </a:r>
          </a:p>
          <a:p>
            <a:pPr algn="ctr"/>
            <a:r>
              <a:rPr lang="ru-RU" sz="2800" dirty="0">
                <a:solidFill>
                  <a:srgbClr val="0000FF"/>
                </a:solidFill>
              </a:rPr>
              <a:t>известная как 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постоянная Планка</a:t>
            </a:r>
            <a:r>
              <a:rPr lang="ru-RU" sz="2800" dirty="0"/>
              <a:t> </a:t>
            </a:r>
            <a:r>
              <a:rPr lang="ru-RU" sz="2800" i="1" dirty="0"/>
              <a:t>(</a:t>
            </a:r>
            <a:r>
              <a:rPr lang="en-US" sz="2800" i="1" dirty="0">
                <a:solidFill>
                  <a:srgbClr val="00CC00"/>
                </a:solidFill>
              </a:rPr>
              <a:t>M. Planck, 1900</a:t>
            </a:r>
            <a:r>
              <a:rPr lang="en-US" sz="2800" i="1" dirty="0"/>
              <a:t>)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3" name="Object 5"/>
          <p:cNvGraphicFramePr>
            <a:graphicFrameLocks noChangeAspect="1"/>
          </p:cNvGraphicFramePr>
          <p:nvPr/>
        </p:nvGraphicFramePr>
        <p:xfrm>
          <a:off x="1814512" y="704850"/>
          <a:ext cx="395288" cy="514350"/>
        </p:xfrm>
        <a:graphic>
          <a:graphicData uri="http://schemas.openxmlformats.org/presentationml/2006/ole">
            <p:oleObj spid="_x0000_s124930" name="Формула" r:id="rId4" imgW="126720" imgH="164880" progId="Equation.3">
              <p:embed/>
            </p:oleObj>
          </a:graphicData>
        </a:graphic>
      </p:graphicFrame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449656" y="772180"/>
            <a:ext cx="6170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        </a:t>
            </a:r>
            <a:r>
              <a:rPr lang="ru-RU" sz="2800" dirty="0">
                <a:solidFill>
                  <a:srgbClr val="0000FF"/>
                </a:solidFill>
              </a:rPr>
              <a:t>имеет размерность </a:t>
            </a:r>
            <a:r>
              <a:rPr lang="ru-RU" sz="2800" i="1" dirty="0" smtClean="0">
                <a:solidFill>
                  <a:srgbClr val="FF3300"/>
                </a:solidFill>
              </a:rPr>
              <a:t>действия</a:t>
            </a:r>
            <a:endParaRPr lang="ru-RU" sz="2800" i="1" dirty="0">
              <a:solidFill>
                <a:srgbClr val="FF3300"/>
              </a:solidFill>
            </a:endParaRPr>
          </a:p>
        </p:txBody>
      </p:sp>
      <p:graphicFrame>
        <p:nvGraphicFramePr>
          <p:cNvPr id="181255" name="Object 7"/>
          <p:cNvGraphicFramePr>
            <a:graphicFrameLocks noChangeAspect="1"/>
          </p:cNvGraphicFramePr>
          <p:nvPr/>
        </p:nvGraphicFramePr>
        <p:xfrm>
          <a:off x="2627313" y="1500184"/>
          <a:ext cx="3024187" cy="1428750"/>
        </p:xfrm>
        <a:graphic>
          <a:graphicData uri="http://schemas.openxmlformats.org/presentationml/2006/ole">
            <p:oleObj spid="_x0000_s124931" name="Формула" r:id="rId5" imgW="888840" imgH="419040" progId="Equation.3">
              <p:embed/>
            </p:oleObj>
          </a:graphicData>
        </a:graphic>
      </p:graphicFrame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1419225" y="3267078"/>
            <a:ext cx="6248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=</a:t>
            </a:r>
            <a:r>
              <a:rPr lang="ru-RU" sz="2800" dirty="0">
                <a:solidFill>
                  <a:srgbClr val="0000FF"/>
                </a:solidFill>
              </a:rPr>
              <a:t> импульс </a:t>
            </a:r>
            <a:r>
              <a:rPr lang="ru-RU" sz="2800" b="1" dirty="0">
                <a:solidFill>
                  <a:srgbClr val="0000FF"/>
                </a:solidFill>
                <a:cs typeface="Arial" charset="0"/>
              </a:rPr>
              <a:t>∙ </a:t>
            </a:r>
            <a:r>
              <a:rPr lang="ru-RU" sz="2800" dirty="0" smtClean="0">
                <a:solidFill>
                  <a:srgbClr val="0000FF"/>
                </a:solidFill>
                <a:cs typeface="Arial" charset="0"/>
              </a:rPr>
              <a:t>длина </a:t>
            </a:r>
            <a:r>
              <a:rPr lang="ru-RU" sz="2800" dirty="0">
                <a:cs typeface="Arial" charset="0"/>
              </a:rPr>
              <a:t>=</a:t>
            </a:r>
            <a:r>
              <a:rPr lang="ru-RU" sz="2800" dirty="0">
                <a:solidFill>
                  <a:srgbClr val="0000FF"/>
                </a:solidFill>
                <a:cs typeface="Arial" charset="0"/>
              </a:rPr>
              <a:t> энергия </a:t>
            </a:r>
            <a:r>
              <a:rPr lang="ru-RU" sz="2800" b="1" dirty="0">
                <a:solidFill>
                  <a:srgbClr val="0000FF"/>
                </a:solidFill>
              </a:rPr>
              <a:t>∙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  <a:r>
              <a:rPr lang="ru-RU" sz="2800" dirty="0">
                <a:solidFill>
                  <a:srgbClr val="0000FF"/>
                </a:solidFill>
                <a:cs typeface="Arial" charset="0"/>
              </a:rPr>
              <a:t>время</a:t>
            </a: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587475" y="3962400"/>
            <a:ext cx="79944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solidFill>
                  <a:srgbClr val="FF00FF"/>
                </a:solidFill>
                <a:latin typeface="Bookman Old Style" pitchFamily="18" charset="0"/>
              </a:rPr>
              <a:t>Поэтому если мы хотим изучать физику </a:t>
            </a:r>
            <a:endParaRPr lang="ru-RU" sz="2800" i="1" dirty="0" smtClean="0">
              <a:solidFill>
                <a:srgbClr val="FF00FF"/>
              </a:solidFill>
              <a:latin typeface="Bookman Old Style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FF00FF"/>
                </a:solidFill>
                <a:latin typeface="Bookman Old Style" pitchFamily="18" charset="0"/>
              </a:rPr>
              <a:t>малых времен </a:t>
            </a:r>
            <a:r>
              <a:rPr lang="en-US" sz="2800" i="1" dirty="0" smtClean="0">
                <a:solidFill>
                  <a:srgbClr val="FF00FF"/>
                </a:solidFill>
                <a:latin typeface="Bookman Old Style" pitchFamily="18" charset="0"/>
              </a:rPr>
              <a:t>/</a:t>
            </a:r>
            <a:r>
              <a:rPr lang="ru-RU" sz="2800" i="1" dirty="0">
                <a:solidFill>
                  <a:srgbClr val="FF00FF"/>
                </a:solidFill>
                <a:latin typeface="Bookman Old Style" pitchFamily="18" charset="0"/>
              </a:rPr>
              <a:t>расстояний, мы должны </a:t>
            </a:r>
            <a:endParaRPr lang="ru-RU" sz="2800" i="1" dirty="0" smtClean="0">
              <a:solidFill>
                <a:srgbClr val="FF00FF"/>
              </a:solidFill>
              <a:latin typeface="Bookman Old Style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FF00FF"/>
                </a:solidFill>
                <a:latin typeface="Bookman Old Style" pitchFamily="18" charset="0"/>
              </a:rPr>
              <a:t>быть готовы вложить </a:t>
            </a:r>
            <a:r>
              <a:rPr lang="ru-RU" sz="2800" i="1" dirty="0">
                <a:solidFill>
                  <a:srgbClr val="FF00FF"/>
                </a:solidFill>
                <a:latin typeface="Bookman Old Style" pitchFamily="18" charset="0"/>
              </a:rPr>
              <a:t>много </a:t>
            </a:r>
            <a:r>
              <a:rPr lang="ru-RU" sz="2800" i="1" dirty="0" smtClean="0">
                <a:solidFill>
                  <a:srgbClr val="FF00FF"/>
                </a:solidFill>
                <a:latin typeface="Bookman Old Style" pitchFamily="18" charset="0"/>
              </a:rPr>
              <a:t>энергии…</a:t>
            </a:r>
            <a:endParaRPr lang="ru-RU" sz="2800" i="1" dirty="0">
              <a:solidFill>
                <a:srgbClr val="FF00FF"/>
              </a:solidFill>
              <a:latin typeface="Bookman Old Style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5493603"/>
            <a:ext cx="83359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Высокие энергии создаются с </a:t>
            </a:r>
            <a:r>
              <a:rPr lang="ru-RU" sz="2400" dirty="0" smtClean="0">
                <a:solidFill>
                  <a:srgbClr val="0000FF"/>
                </a:solidFill>
              </a:rPr>
              <a:t>помощью специальных </a:t>
            </a:r>
            <a:r>
              <a:rPr lang="ru-RU" sz="2400" dirty="0">
                <a:solidFill>
                  <a:srgbClr val="0000FF"/>
                </a:solidFill>
              </a:rPr>
              <a:t>физических приборов – </a:t>
            </a:r>
            <a:r>
              <a:rPr lang="ru-RU" sz="2400" dirty="0" smtClean="0">
                <a:solidFill>
                  <a:srgbClr val="0000FF"/>
                </a:solidFill>
              </a:rPr>
              <a:t>ускорителей (в т.ч. </a:t>
            </a:r>
            <a:r>
              <a:rPr lang="ru-RU" sz="2400" dirty="0" err="1" smtClean="0">
                <a:solidFill>
                  <a:srgbClr val="0000FF"/>
                </a:solidFill>
              </a:rPr>
              <a:t>коллайдеров</a:t>
            </a:r>
            <a:r>
              <a:rPr lang="ru-RU" sz="2400" dirty="0">
                <a:solidFill>
                  <a:srgbClr val="0000FF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438400"/>
            <a:ext cx="3382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1.Теория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990499" y="1744682"/>
            <a:ext cx="711220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Ответы на некоторые из тех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вопросов, которые есть к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Стандартной модели,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физики надеются найти на 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Большом </a:t>
            </a:r>
            <a:r>
              <a:rPr lang="ru-RU" sz="3600" dirty="0" err="1">
                <a:solidFill>
                  <a:srgbClr val="FF0000"/>
                </a:solidFill>
              </a:rPr>
              <a:t>адронном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коллайдере</a:t>
            </a:r>
            <a:endParaRPr lang="ru-RU" sz="3600" dirty="0">
              <a:solidFill>
                <a:srgbClr val="FF0000"/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  <a:p>
            <a:pPr algn="ctr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76275" y="675382"/>
            <a:ext cx="85439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а именно:</a:t>
            </a:r>
            <a:endParaRPr lang="en-US" sz="3600" dirty="0" smtClean="0">
              <a:solidFill>
                <a:srgbClr val="FF0000"/>
              </a:solidFill>
            </a:endParaRP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" y="1492508"/>
            <a:ext cx="803592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ru-RU" sz="2800" dirty="0"/>
              <a:t>как возникает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</a:t>
            </a:r>
            <a:r>
              <a:rPr lang="ru-RU" sz="2800" dirty="0"/>
              <a:t>кварков?</a:t>
            </a:r>
          </a:p>
          <a:p>
            <a:endParaRPr lang="ru-RU" sz="2800" dirty="0"/>
          </a:p>
          <a:p>
            <a:pPr>
              <a:buFontTx/>
              <a:buChar char="•"/>
            </a:pPr>
            <a:r>
              <a:rPr lang="ru-RU" sz="2800" dirty="0"/>
              <a:t> как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взаимодействуют</a:t>
            </a:r>
            <a:r>
              <a:rPr lang="ru-RU" sz="2800" dirty="0"/>
              <a:t> </a:t>
            </a:r>
            <a:r>
              <a:rPr lang="ru-RU" sz="2800" dirty="0" smtClean="0"/>
              <a:t>кварки?</a:t>
            </a:r>
            <a:endParaRPr lang="ru-RU" sz="2800" dirty="0"/>
          </a:p>
          <a:p>
            <a:endParaRPr lang="ru-RU" sz="2800" dirty="0"/>
          </a:p>
          <a:p>
            <a:pPr>
              <a:buFontTx/>
              <a:buChar char="•"/>
            </a:pP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существуют ли </a:t>
            </a:r>
            <a:r>
              <a:rPr lang="ru-RU" sz="2800" dirty="0" smtClean="0"/>
              <a:t>частицы</a:t>
            </a:r>
            <a:r>
              <a:rPr lang="ru-RU" sz="2800" dirty="0"/>
              <a:t>, кроме </a:t>
            </a:r>
            <a:r>
              <a:rPr lang="ru-RU" sz="2800" dirty="0" smtClean="0"/>
              <a:t>уже известных? </a:t>
            </a:r>
            <a:endParaRPr lang="ru-RU" sz="2800" dirty="0"/>
          </a:p>
          <a:p>
            <a:r>
              <a:rPr lang="ru-RU" sz="2800" dirty="0"/>
              <a:t> </a:t>
            </a:r>
          </a:p>
          <a:p>
            <a:pPr>
              <a:buFontTx/>
              <a:buChar char="•"/>
            </a:pPr>
            <a:r>
              <a:rPr lang="ru-RU" sz="2800" dirty="0"/>
              <a:t> почему нарушена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симметрия</a:t>
            </a:r>
            <a:r>
              <a:rPr lang="ru-RU" sz="2800" dirty="0"/>
              <a:t> между частицами</a:t>
            </a:r>
            <a:r>
              <a:rPr lang="en-US" sz="2800" dirty="0"/>
              <a:t> </a:t>
            </a:r>
            <a:r>
              <a:rPr lang="ru-RU" sz="2800" dirty="0"/>
              <a:t>и античастицами, то есть почему наш мир</a:t>
            </a:r>
            <a:r>
              <a:rPr lang="en-US" sz="2800" dirty="0"/>
              <a:t> </a:t>
            </a:r>
            <a:r>
              <a:rPr lang="ru-RU" sz="2800" dirty="0"/>
              <a:t>построен только из </a:t>
            </a:r>
            <a:r>
              <a:rPr lang="ru-RU" sz="2800" dirty="0" smtClean="0"/>
              <a:t>частиц, </a:t>
            </a:r>
            <a:r>
              <a:rPr lang="ru-RU" sz="2800" dirty="0"/>
              <a:t>а античастиц во Вселенной нет?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28515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00FF"/>
                </a:solidFill>
              </a:rPr>
              <a:t>Промышленные ускорители частиц, как правило, используются в качестве молотков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ru-RU" sz="2800" dirty="0" smtClean="0">
                <a:solidFill>
                  <a:srgbClr val="0000FF"/>
                </a:solidFill>
              </a:rPr>
              <a:t>Ускорители физики элементарных частиц (и, в частности, Большой </a:t>
            </a:r>
            <a:r>
              <a:rPr lang="ru-RU" sz="2800" dirty="0" err="1" smtClean="0">
                <a:solidFill>
                  <a:srgbClr val="0000FF"/>
                </a:solidFill>
              </a:rPr>
              <a:t>адронный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</a:rPr>
              <a:t>коллайдер</a:t>
            </a:r>
            <a:r>
              <a:rPr lang="ru-RU" sz="2800" dirty="0" smtClean="0">
                <a:solidFill>
                  <a:srgbClr val="0000FF"/>
                </a:solidFill>
              </a:rPr>
              <a:t>) – выполняют функцию микроскопа, а не молотка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endParaRPr lang="en-US" dirty="0" smtClean="0"/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endParaRPr lang="en-US" sz="2800" dirty="0" smtClean="0">
              <a:solidFill>
                <a:srgbClr val="0000FF"/>
              </a:solidFill>
            </a:endParaRPr>
          </a:p>
          <a:p>
            <a:pPr algn="just"/>
            <a:r>
              <a:rPr lang="ru-RU" sz="2800" dirty="0" smtClean="0">
                <a:solidFill>
                  <a:srgbClr val="0000FF"/>
                </a:solidFill>
              </a:rPr>
              <a:t>Необходимо добиться максимально возможного пространственно-временного разрешения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3" name="Рисунок 2" descr="microsc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3124200"/>
            <a:ext cx="1219200" cy="1856509"/>
          </a:xfrm>
          <a:prstGeom prst="rect">
            <a:avLst/>
          </a:prstGeom>
        </p:spPr>
      </p:pic>
      <p:pic>
        <p:nvPicPr>
          <p:cNvPr id="5" name="Рисунок 4" descr="Aust.-Synchrotron,-Linac,-14.06.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1600" y="2743200"/>
            <a:ext cx="1727200" cy="259080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5791200" y="3810000"/>
            <a:ext cx="685800" cy="381000"/>
          </a:xfrm>
          <a:prstGeom prst="rightArrow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2895601" y="3810000"/>
            <a:ext cx="685800" cy="381000"/>
          </a:xfrm>
          <a:prstGeom prst="rightArrow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004-007-Molot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2895600"/>
            <a:ext cx="1961838" cy="199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75"/>
            <a:ext cx="914082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932363" y="2949575"/>
            <a:ext cx="871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LHCb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6248400" y="3200400"/>
            <a:ext cx="102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ATLAS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84213" y="4292600"/>
            <a:ext cx="75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CMS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8077200" y="4038600"/>
            <a:ext cx="955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ALICE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7856538" y="2879725"/>
            <a:ext cx="906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CERN</a:t>
            </a:r>
          </a:p>
        </p:txBody>
      </p:sp>
      <p:sp>
        <p:nvSpPr>
          <p:cNvPr id="11" name="Rounded Rectangular Callout 10"/>
          <p:cNvSpPr/>
          <p:nvPr/>
        </p:nvSpPr>
        <p:spPr>
          <a:xfrm rot="10800000">
            <a:off x="5257800" y="838200"/>
            <a:ext cx="1752600" cy="838200"/>
          </a:xfrm>
          <a:prstGeom prst="wedgeRoundRectCallout">
            <a:avLst>
              <a:gd name="adj1" fmla="val 62433"/>
              <a:gd name="adj2" fmla="val 93038"/>
              <a:gd name="adj3" fmla="val 16667"/>
            </a:avLst>
          </a:prstGeom>
          <a:solidFill>
            <a:srgbClr val="FFFF00">
              <a:alpha val="33000"/>
            </a:srgbClr>
          </a:solidFill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5349875" y="922338"/>
            <a:ext cx="1508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Edwardian Script ITC" pitchFamily="66" charset="0"/>
              </a:rPr>
              <a:t>Mont Blanc,</a:t>
            </a:r>
          </a:p>
          <a:p>
            <a:pPr algn="ctr"/>
            <a:r>
              <a:rPr lang="en-US" sz="2400" b="1">
                <a:latin typeface="Edwardian Script ITC" pitchFamily="66" charset="0"/>
              </a:rPr>
              <a:t>4808  m</a:t>
            </a:r>
          </a:p>
        </p:txBody>
      </p:sp>
      <p:sp>
        <p:nvSpPr>
          <p:cNvPr id="14" name="Rounded Rectangular Callout 13"/>
          <p:cNvSpPr/>
          <p:nvPr/>
        </p:nvSpPr>
        <p:spPr>
          <a:xfrm rot="10800000">
            <a:off x="3429000" y="838200"/>
            <a:ext cx="1752600" cy="838200"/>
          </a:xfrm>
          <a:prstGeom prst="wedgeRoundRectCallout">
            <a:avLst>
              <a:gd name="adj1" fmla="val -58816"/>
              <a:gd name="adj2" fmla="val -99023"/>
              <a:gd name="adj3" fmla="val 16667"/>
            </a:avLst>
          </a:prstGeom>
          <a:solidFill>
            <a:srgbClr val="FFFF00">
              <a:alpha val="35000"/>
            </a:srgbClr>
          </a:solidFill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Edwardian Script ITC" pitchFamily="66" charset="0"/>
            </a:endParaRPr>
          </a:p>
        </p:txBody>
      </p:sp>
      <p:sp>
        <p:nvSpPr>
          <p:cNvPr id="19469" name="Rectangle 14"/>
          <p:cNvSpPr>
            <a:spLocks noChangeArrowheads="1"/>
          </p:cNvSpPr>
          <p:nvPr/>
        </p:nvSpPr>
        <p:spPr bwMode="auto">
          <a:xfrm>
            <a:off x="1981200" y="9223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Edwardian Script ITC" pitchFamily="66" charset="0"/>
              </a:rPr>
              <a:t>Jet  d’ Eau</a:t>
            </a:r>
          </a:p>
          <a:p>
            <a:pPr algn="ctr"/>
            <a:r>
              <a:rPr lang="en-US" sz="2400" b="1">
                <a:latin typeface="Edwardian Script ITC" pitchFamily="66" charset="0"/>
              </a:rPr>
              <a:t>140  m</a:t>
            </a: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762000" y="6096000"/>
            <a:ext cx="76342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CERN  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Conseil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Européen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pour la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Recherche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Nucléaire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founded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29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September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1954 </a:t>
            </a:r>
            <a:r>
              <a:rPr lang="en-US" sz="2000" dirty="0">
                <a:cs typeface="+mn-cs"/>
              </a:rPr>
              <a:t/>
            </a:r>
            <a:br>
              <a:rPr lang="en-US" sz="2000" dirty="0">
                <a:cs typeface="+mn-cs"/>
              </a:rPr>
            </a:br>
            <a:endParaRPr lang="ru-RU" sz="2000" dirty="0">
              <a:cs typeface="+mn-cs"/>
            </a:endParaRPr>
          </a:p>
        </p:txBody>
      </p:sp>
      <p:pic>
        <p:nvPicPr>
          <p:cNvPr id="15" name="Picture 6" descr="Image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6963" y="4648200"/>
            <a:ext cx="543083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ular Callout 15"/>
          <p:cNvSpPr/>
          <p:nvPr/>
        </p:nvSpPr>
        <p:spPr>
          <a:xfrm>
            <a:off x="3657600" y="4648200"/>
            <a:ext cx="5334000" cy="1143000"/>
          </a:xfrm>
          <a:prstGeom prst="wedgeRectCallout">
            <a:avLst>
              <a:gd name="adj1" fmla="val 27001"/>
              <a:gd name="adj2" fmla="val -20846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6" name="Picture 6" descr="LHC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64393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4"/>
          <p:cNvSpPr txBox="1">
            <a:spLocks noChangeArrowheads="1"/>
          </p:cNvSpPr>
          <p:nvPr/>
        </p:nvSpPr>
        <p:spPr bwMode="auto">
          <a:xfrm>
            <a:off x="1401763" y="681038"/>
            <a:ext cx="2798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66FF"/>
                </a:solidFill>
              </a:rPr>
              <a:t>Парадигма ЦЕРН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248150" y="681038"/>
            <a:ext cx="367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vs</a:t>
            </a:r>
            <a:r>
              <a:rPr lang="en-US" sz="2400">
                <a:solidFill>
                  <a:srgbClr val="0066FF"/>
                </a:solidFill>
              </a:rPr>
              <a:t>  </a:t>
            </a:r>
            <a:r>
              <a:rPr lang="ru-RU" sz="2400">
                <a:solidFill>
                  <a:srgbClr val="0066FF"/>
                </a:solidFill>
              </a:rPr>
              <a:t>Парадигма Сколково</a:t>
            </a:r>
          </a:p>
        </p:txBody>
      </p:sp>
      <p:sp>
        <p:nvSpPr>
          <p:cNvPr id="39" name="Овал 38"/>
          <p:cNvSpPr/>
          <p:nvPr/>
        </p:nvSpPr>
        <p:spPr>
          <a:xfrm>
            <a:off x="1447800" y="2057400"/>
            <a:ext cx="2743200" cy="2667000"/>
          </a:xfrm>
          <a:prstGeom prst="ellipse">
            <a:avLst/>
          </a:prstGeom>
          <a:gradFill>
            <a:gsLst>
              <a:gs pos="0">
                <a:srgbClr val="0000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Basic Science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Project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3810000" y="1295400"/>
            <a:ext cx="685800" cy="609600"/>
          </a:xfrm>
          <a:prstGeom prst="ellipse">
            <a:avLst/>
          </a:prstGeom>
          <a:gradFill>
            <a:gsLst>
              <a:gs pos="0">
                <a:srgbClr val="FFC0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838200" y="1524000"/>
            <a:ext cx="685800" cy="609600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33400" y="4114800"/>
            <a:ext cx="685800" cy="6096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733800" y="4876800"/>
            <a:ext cx="685800" cy="6096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 rot="16200000" flipV="1">
            <a:off x="1524000" y="2133600"/>
            <a:ext cx="2286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 flipH="1" flipV="1">
            <a:off x="3657600" y="1905000"/>
            <a:ext cx="2286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581400" y="4648200"/>
            <a:ext cx="2286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10800000" flipV="1">
            <a:off x="1295400" y="4114800"/>
            <a:ext cx="2286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57"/>
          <p:cNvSpPr txBox="1">
            <a:spLocks noChangeArrowheads="1"/>
          </p:cNvSpPr>
          <p:nvPr/>
        </p:nvSpPr>
        <p:spPr bwMode="auto">
          <a:xfrm>
            <a:off x="457200" y="4735513"/>
            <a:ext cx="1052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spin-offs</a:t>
            </a:r>
            <a:endParaRPr lang="ru-RU"/>
          </a:p>
        </p:txBody>
      </p:sp>
      <p:pic>
        <p:nvPicPr>
          <p:cNvPr id="20494" name="Рисунок 61" descr="cer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1435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33400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9075" y="600075"/>
            <a:ext cx="9239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Овал 64"/>
          <p:cNvSpPr/>
          <p:nvPr/>
        </p:nvSpPr>
        <p:spPr>
          <a:xfrm>
            <a:off x="6019800" y="2438400"/>
            <a:ext cx="685800" cy="609600"/>
          </a:xfrm>
          <a:prstGeom prst="ellipse">
            <a:avLst/>
          </a:prstGeom>
          <a:gradFill>
            <a:gsLst>
              <a:gs pos="0">
                <a:srgbClr val="FFC0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6781800" y="2209800"/>
            <a:ext cx="685800" cy="609600"/>
          </a:xfrm>
          <a:prstGeom prst="ellipse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010400" y="2895600"/>
            <a:ext cx="1066800" cy="990600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791200" y="3124200"/>
            <a:ext cx="685800" cy="6096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7315200" y="4038600"/>
            <a:ext cx="381000" cy="3810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6553200" y="3048000"/>
            <a:ext cx="381000" cy="3810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6400800" y="3733800"/>
            <a:ext cx="381000" cy="381000"/>
          </a:xfrm>
          <a:prstGeom prst="ellipse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5562600" y="2057400"/>
            <a:ext cx="2743200" cy="2667000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638800" y="5029200"/>
            <a:ext cx="2698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Ecosystem made of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many business-oriented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projects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 rot="5400000">
            <a:off x="2171700" y="4838700"/>
            <a:ext cx="304800" cy="76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77000" y="274320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/>
              <a:t>?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5" grpId="0" animBg="1"/>
      <p:bldP spid="65" grpId="1" animBg="1"/>
      <p:bldP spid="66" grpId="0" animBg="1"/>
      <p:bldP spid="66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8" grpId="0"/>
      <p:bldP spid="78" grpId="1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3550" y="762000"/>
            <a:ext cx="565785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76400" y="685800"/>
            <a:ext cx="5791200" cy="5029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33600" y="5867400"/>
            <a:ext cx="4989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Так выглядела первая </a:t>
            </a:r>
            <a:r>
              <a:rPr lang="en-US">
                <a:solidFill>
                  <a:srgbClr val="FF0000"/>
                </a:solidFill>
              </a:rPr>
              <a:t>web-</a:t>
            </a:r>
            <a:r>
              <a:rPr lang="ru-RU">
                <a:solidFill>
                  <a:srgbClr val="FF0000"/>
                </a:solidFill>
              </a:rPr>
              <a:t>страница. 1991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09600" y="550863"/>
            <a:ext cx="77724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ABC of LHC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875" y="1489075"/>
            <a:ext cx="85693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rgbClr val="0000FF"/>
                </a:solidFill>
              </a:rPr>
              <a:t>Длина туннеля - </a:t>
            </a:r>
            <a:r>
              <a:rPr lang="ru-RU" sz="2400" dirty="0">
                <a:solidFill>
                  <a:srgbClr val="FF0000"/>
                </a:solidFill>
              </a:rPr>
              <a:t>27</a:t>
            </a:r>
            <a:r>
              <a:rPr lang="ru-RU" sz="2400" dirty="0">
                <a:solidFill>
                  <a:srgbClr val="0000FF"/>
                </a:solidFill>
              </a:rPr>
              <a:t> километров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rgbClr val="0000FF"/>
                </a:solidFill>
              </a:rPr>
              <a:t>Глубина залегания - от </a:t>
            </a:r>
            <a:r>
              <a:rPr lang="ru-RU" sz="2400" dirty="0">
                <a:solidFill>
                  <a:srgbClr val="FF0000"/>
                </a:solidFill>
              </a:rPr>
              <a:t>50</a:t>
            </a:r>
            <a:r>
              <a:rPr lang="ru-RU" sz="2400" dirty="0">
                <a:solidFill>
                  <a:srgbClr val="0000FF"/>
                </a:solidFill>
              </a:rPr>
              <a:t> до </a:t>
            </a:r>
            <a:r>
              <a:rPr lang="ru-RU" sz="2400" dirty="0">
                <a:solidFill>
                  <a:srgbClr val="FF0000"/>
                </a:solidFill>
              </a:rPr>
              <a:t>175</a:t>
            </a:r>
            <a:r>
              <a:rPr lang="ru-RU" sz="2400" dirty="0">
                <a:solidFill>
                  <a:srgbClr val="0000FF"/>
                </a:solidFill>
              </a:rPr>
              <a:t> метров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rgbClr val="0000FF"/>
                </a:solidFill>
              </a:rPr>
              <a:t>Встречные </a:t>
            </a:r>
            <a:r>
              <a:rPr lang="en-US" sz="2400" dirty="0">
                <a:solidFill>
                  <a:srgbClr val="0000FF"/>
                </a:solidFill>
              </a:rPr>
              <a:t>p-p </a:t>
            </a:r>
            <a:r>
              <a:rPr lang="ru-RU" sz="2400" dirty="0">
                <a:solidFill>
                  <a:srgbClr val="0000FF"/>
                </a:solidFill>
              </a:rPr>
              <a:t>пучки, </a:t>
            </a:r>
            <a:r>
              <a:rPr lang="ru-RU" sz="2400" dirty="0">
                <a:solidFill>
                  <a:srgbClr val="FF0000"/>
                </a:solidFill>
              </a:rPr>
              <a:t>2808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dirty="0" err="1">
                <a:solidFill>
                  <a:srgbClr val="0000FF"/>
                </a:solidFill>
              </a:rPr>
              <a:t>банчей</a:t>
            </a:r>
            <a:r>
              <a:rPr lang="ru-RU" sz="2400" dirty="0">
                <a:solidFill>
                  <a:srgbClr val="0000FF"/>
                </a:solidFill>
              </a:rPr>
              <a:t>, </a:t>
            </a:r>
            <a:r>
              <a:rPr lang="ru-RU" sz="2400" dirty="0">
                <a:solidFill>
                  <a:srgbClr val="FF0000"/>
                </a:solidFill>
              </a:rPr>
              <a:t>1.15</a:t>
            </a:r>
            <a:r>
              <a:rPr lang="en-US" sz="2400" dirty="0">
                <a:solidFill>
                  <a:srgbClr val="FF0000"/>
                </a:solidFill>
              </a:rPr>
              <a:t>×</a:t>
            </a:r>
            <a:r>
              <a:rPr lang="ru-RU" sz="2400" dirty="0">
                <a:solidFill>
                  <a:srgbClr val="FF0000"/>
                </a:solidFill>
              </a:rPr>
              <a:t>10</a:t>
            </a:r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>
                <a:solidFill>
                  <a:srgbClr val="0000FF"/>
                </a:solidFill>
              </a:rPr>
              <a:t>p/</a:t>
            </a:r>
            <a:r>
              <a:rPr lang="ru-RU" sz="2400" dirty="0" err="1">
                <a:solidFill>
                  <a:srgbClr val="0000FF"/>
                </a:solidFill>
              </a:rPr>
              <a:t>банч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v = </a:t>
            </a:r>
            <a:r>
              <a:rPr lang="en-US" sz="2400" dirty="0">
                <a:solidFill>
                  <a:srgbClr val="FF0000"/>
                </a:solidFill>
              </a:rPr>
              <a:t>0.99999998</a:t>
            </a:r>
            <a:r>
              <a:rPr lang="en-US" sz="2400" dirty="0">
                <a:solidFill>
                  <a:srgbClr val="0000FF"/>
                </a:solidFill>
              </a:rPr>
              <a:t> c</a:t>
            </a:r>
            <a:endParaRPr lang="ru-RU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rgbClr val="0000FF"/>
                </a:solidFill>
              </a:rPr>
              <a:t>Энергия = </a:t>
            </a:r>
            <a:r>
              <a:rPr lang="ru-RU" sz="2400" dirty="0">
                <a:solidFill>
                  <a:srgbClr val="FF0000"/>
                </a:solidFill>
              </a:rPr>
              <a:t>7 </a:t>
            </a:r>
            <a:r>
              <a:rPr lang="ru-RU" sz="2400" dirty="0" err="1">
                <a:solidFill>
                  <a:srgbClr val="0000FF"/>
                </a:solidFill>
              </a:rPr>
              <a:t>ТэВ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+ </a:t>
            </a:r>
            <a:r>
              <a:rPr lang="ru-RU" sz="2400" dirty="0">
                <a:solidFill>
                  <a:srgbClr val="FF0000"/>
                </a:solidFill>
              </a:rPr>
              <a:t>7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dirty="0" err="1">
                <a:solidFill>
                  <a:srgbClr val="0000FF"/>
                </a:solidFill>
              </a:rPr>
              <a:t>ТэВ</a:t>
            </a:r>
            <a:r>
              <a:rPr lang="ru-RU" sz="2400" dirty="0">
                <a:solidFill>
                  <a:srgbClr val="0000FF"/>
                </a:solidFill>
              </a:rPr>
              <a:t>, светимость </a:t>
            </a:r>
            <a:r>
              <a:rPr lang="en-US" sz="2400" dirty="0">
                <a:solidFill>
                  <a:srgbClr val="0000FF"/>
                </a:solidFill>
              </a:rPr>
              <a:t>~ </a:t>
            </a:r>
            <a:r>
              <a:rPr lang="en-US" sz="2400" dirty="0">
                <a:solidFill>
                  <a:srgbClr val="FF0000"/>
                </a:solidFill>
              </a:rPr>
              <a:t>10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ru-RU" sz="2400" baseline="300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ru-RU" sz="2000" dirty="0">
                <a:solidFill>
                  <a:srgbClr val="0000FF"/>
                </a:solidFill>
              </a:rPr>
              <a:t>м</a:t>
            </a:r>
            <a:r>
              <a:rPr lang="en-US" sz="2000" baseline="30000" dirty="0">
                <a:solidFill>
                  <a:srgbClr val="0000FF"/>
                </a:solidFill>
              </a:rPr>
              <a:t>-2</a:t>
            </a:r>
            <a:r>
              <a:rPr lang="ru-RU" sz="2000" baseline="30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сек </a:t>
            </a:r>
            <a:r>
              <a:rPr lang="en-US" sz="2000" baseline="30000" dirty="0">
                <a:solidFill>
                  <a:srgbClr val="0000FF"/>
                </a:solidFill>
              </a:rPr>
              <a:t>-1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ru-RU" sz="24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dirty="0">
                <a:solidFill>
                  <a:srgbClr val="0000FF"/>
                </a:solidFill>
              </a:rPr>
              <a:t>Примерно </a:t>
            </a:r>
            <a:r>
              <a:rPr lang="ru-RU" sz="2400" dirty="0">
                <a:solidFill>
                  <a:srgbClr val="FF0000"/>
                </a:solidFill>
              </a:rPr>
              <a:t>600</a:t>
            </a:r>
            <a:r>
              <a:rPr lang="ru-RU" sz="2400" dirty="0">
                <a:solidFill>
                  <a:srgbClr val="0000FF"/>
                </a:solidFill>
              </a:rPr>
              <a:t> миллионов столкновений в секунду</a:t>
            </a:r>
          </a:p>
          <a:p>
            <a:pPr marL="342900" indent="-342900">
              <a:spcBef>
                <a:spcPct val="20000"/>
              </a:spcBef>
            </a:pPr>
            <a:endParaRPr lang="ru-RU" sz="2400" baseline="30000" dirty="0">
              <a:solidFill>
                <a:srgbClr val="FF0000"/>
              </a:solidFill>
            </a:endParaRPr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6858000" y="3217863"/>
            <a:ext cx="419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FF0000"/>
                </a:solidFill>
              </a:rPr>
              <a:t>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738188" y="457200"/>
            <a:ext cx="7451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Энергия протона в пучке</a:t>
            </a:r>
            <a:r>
              <a:rPr lang="en-US" sz="2400">
                <a:solidFill>
                  <a:srgbClr val="0000FF"/>
                </a:solidFill>
              </a:rPr>
              <a:t> = </a:t>
            </a:r>
            <a:r>
              <a:rPr lang="en-US" sz="2400">
                <a:solidFill>
                  <a:srgbClr val="FF0000"/>
                </a:solidFill>
              </a:rPr>
              <a:t>7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ТэВ</a:t>
            </a:r>
            <a:r>
              <a:rPr lang="en-US" sz="2400">
                <a:solidFill>
                  <a:srgbClr val="0000FF"/>
                </a:solidFill>
              </a:rPr>
              <a:t> = </a:t>
            </a:r>
            <a:r>
              <a:rPr lang="en-US" sz="2400">
                <a:solidFill>
                  <a:srgbClr val="FF0000"/>
                </a:solidFill>
              </a:rPr>
              <a:t>10</a:t>
            </a:r>
            <a:r>
              <a:rPr lang="en-US" sz="2400" baseline="30000">
                <a:solidFill>
                  <a:srgbClr val="FF0000"/>
                </a:solidFill>
              </a:rPr>
              <a:t>-6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Джоуля </a:t>
            </a:r>
            <a:r>
              <a:rPr lang="en-US" sz="2400">
                <a:solidFill>
                  <a:srgbClr val="0000FF"/>
                </a:solidFill>
              </a:rPr>
              <a:t>(J)</a:t>
            </a:r>
            <a:r>
              <a:rPr lang="ru-RU" sz="2400">
                <a:solidFill>
                  <a:srgbClr val="0000FF"/>
                </a:solidFill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676400"/>
            <a:ext cx="8039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Почему бы не использовать комаров в физике частиц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4388" y="2214563"/>
            <a:ext cx="725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Потому, что число Авогадро</a:t>
            </a:r>
            <a:r>
              <a:rPr lang="en-US" sz="2400">
                <a:solidFill>
                  <a:srgbClr val="0000FF"/>
                </a:solidFill>
              </a:rPr>
              <a:t> = </a:t>
            </a:r>
            <a:r>
              <a:rPr lang="en-US" sz="2400">
                <a:solidFill>
                  <a:srgbClr val="FF0000"/>
                </a:solidFill>
              </a:rPr>
              <a:t>6.022</a:t>
            </a: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10</a:t>
            </a:r>
            <a:r>
              <a:rPr lang="en-US" sz="2400" baseline="30000">
                <a:solidFill>
                  <a:srgbClr val="FF0000"/>
                </a:solidFill>
                <a:sym typeface="Symbol" pitchFamily="18" charset="2"/>
              </a:rPr>
              <a:t>23 </a:t>
            </a:r>
            <a:r>
              <a:rPr lang="en-US" sz="2400">
                <a:solidFill>
                  <a:srgbClr val="0000FF"/>
                </a:solidFill>
                <a:sym typeface="Symbol" pitchFamily="18" charset="2"/>
              </a:rPr>
              <a:t>(mol)</a:t>
            </a:r>
            <a:r>
              <a:rPr lang="en-US" sz="2400" baseline="30000">
                <a:solidFill>
                  <a:srgbClr val="0000FF"/>
                </a:solidFill>
                <a:sym typeface="Symbol" pitchFamily="18" charset="2"/>
              </a:rPr>
              <a:t>-1</a:t>
            </a:r>
            <a:r>
              <a:rPr lang="en-US" sz="2400">
                <a:solidFill>
                  <a:srgbClr val="0000FF"/>
                </a:solidFill>
              </a:rPr>
              <a:t> </a:t>
            </a:r>
            <a:endParaRPr lang="en-US" sz="2400" baseline="-250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5775" y="2714625"/>
            <a:ext cx="830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Энергия комара распределена между </a:t>
            </a:r>
            <a:r>
              <a:rPr lang="en-US" sz="2400">
                <a:solidFill>
                  <a:srgbClr val="0000FF"/>
                </a:solidFill>
              </a:rPr>
              <a:t>~ </a:t>
            </a:r>
            <a:r>
              <a:rPr lang="en-US" sz="2400">
                <a:solidFill>
                  <a:srgbClr val="FF0000"/>
                </a:solidFill>
              </a:rPr>
              <a:t>10</a:t>
            </a:r>
            <a:r>
              <a:rPr lang="en-US" sz="2400" baseline="30000">
                <a:solidFill>
                  <a:srgbClr val="FF0000"/>
                </a:solidFill>
              </a:rPr>
              <a:t>22</a:t>
            </a:r>
            <a:r>
              <a:rPr lang="en-US" sz="2400" baseline="300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нуклонами</a:t>
            </a:r>
            <a:r>
              <a:rPr lang="en-US" sz="2400">
                <a:solidFill>
                  <a:srgbClr val="0000FF"/>
                </a:solidFill>
              </a:rPr>
              <a:t>.</a:t>
            </a:r>
            <a:r>
              <a:rPr lang="en-US" sz="2400"/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88" y="3133725"/>
            <a:ext cx="88058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В то же время полная энергия, запасенная в пучке, равна</a:t>
            </a:r>
            <a:r>
              <a:rPr lang="en-US" sz="2400">
                <a:solidFill>
                  <a:srgbClr val="0000FF"/>
                </a:solidFill>
              </a:rPr>
              <a:t> </a:t>
            </a:r>
          </a:p>
          <a:p>
            <a:r>
              <a:rPr lang="en-US" sz="2400">
                <a:solidFill>
                  <a:srgbClr val="FF0000"/>
                </a:solidFill>
              </a:rPr>
              <a:t>2808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банчей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sym typeface="Symbol" pitchFamily="18" charset="2"/>
              </a:rPr>
              <a:t>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10</a:t>
            </a:r>
            <a:r>
              <a:rPr lang="en-US" sz="2400" baseline="30000">
                <a:solidFill>
                  <a:srgbClr val="FF0000"/>
                </a:solidFill>
              </a:rPr>
              <a:t>11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протонов</a:t>
            </a:r>
            <a:r>
              <a:rPr lang="en-US" sz="2400">
                <a:solidFill>
                  <a:srgbClr val="0000FF"/>
                </a:solidFill>
              </a:rPr>
              <a:t>/</a:t>
            </a:r>
            <a:r>
              <a:rPr lang="ru-RU" sz="2400">
                <a:solidFill>
                  <a:srgbClr val="0000FF"/>
                </a:solidFill>
              </a:rPr>
              <a:t>банч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sym typeface="Symbol" pitchFamily="18" charset="2"/>
              </a:rPr>
              <a:t>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7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ТэВ</a:t>
            </a:r>
            <a:r>
              <a:rPr lang="en-US" sz="2400">
                <a:solidFill>
                  <a:srgbClr val="0000FF"/>
                </a:solidFill>
              </a:rPr>
              <a:t>/</a:t>
            </a:r>
            <a:r>
              <a:rPr lang="ru-RU" sz="2400">
                <a:solidFill>
                  <a:srgbClr val="0000FF"/>
                </a:solidFill>
              </a:rPr>
              <a:t>протон</a:t>
            </a:r>
            <a:r>
              <a:rPr lang="en-US" sz="2400">
                <a:solidFill>
                  <a:srgbClr val="0000FF"/>
                </a:solidFill>
              </a:rPr>
              <a:t> ~ </a:t>
            </a:r>
            <a:r>
              <a:rPr lang="en-US" sz="2400">
                <a:solidFill>
                  <a:srgbClr val="FF0000"/>
                </a:solidFill>
              </a:rPr>
              <a:t>400</a:t>
            </a:r>
            <a:r>
              <a:rPr lang="en-US" sz="2400">
                <a:solidFill>
                  <a:srgbClr val="0000FF"/>
                </a:solidFill>
              </a:rPr>
              <a:t> MJ</a:t>
            </a:r>
          </a:p>
          <a:p>
            <a:r>
              <a:rPr lang="ru-RU" sz="2400">
                <a:solidFill>
                  <a:srgbClr val="0000FF"/>
                </a:solidFill>
              </a:rPr>
              <a:t>Это энергия взрыва</a:t>
            </a:r>
            <a:r>
              <a:rPr lang="en-US" sz="2400">
                <a:solidFill>
                  <a:srgbClr val="0000FF"/>
                </a:solidFill>
              </a:rPr>
              <a:t> ~ </a:t>
            </a:r>
            <a:r>
              <a:rPr lang="en-US" sz="2400">
                <a:solidFill>
                  <a:srgbClr val="FF0000"/>
                </a:solidFill>
              </a:rPr>
              <a:t>100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кг тротила или кинетическая </a:t>
            </a:r>
          </a:p>
          <a:p>
            <a:r>
              <a:rPr lang="ru-RU" sz="2400">
                <a:solidFill>
                  <a:srgbClr val="0000FF"/>
                </a:solidFill>
              </a:rPr>
              <a:t>энергия тяжелого авианесущего крейсера «Адмирал </a:t>
            </a:r>
          </a:p>
          <a:p>
            <a:r>
              <a:rPr lang="ru-RU" sz="2400">
                <a:solidFill>
                  <a:srgbClr val="0000FF"/>
                </a:solidFill>
              </a:rPr>
              <a:t>Кузнецов» на скорости </a:t>
            </a:r>
            <a:r>
              <a:rPr lang="ru-RU" sz="2400">
                <a:solidFill>
                  <a:srgbClr val="FF0000"/>
                </a:solidFill>
              </a:rPr>
              <a:t>8</a:t>
            </a:r>
            <a:r>
              <a:rPr lang="ru-RU" sz="2400">
                <a:solidFill>
                  <a:srgbClr val="0000FF"/>
                </a:solidFill>
              </a:rPr>
              <a:t> узлов.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56327" name="TextBox 6"/>
          <p:cNvSpPr txBox="1">
            <a:spLocks noChangeArrowheads="1"/>
          </p:cNvSpPr>
          <p:nvPr/>
        </p:nvSpPr>
        <p:spPr bwMode="auto">
          <a:xfrm>
            <a:off x="838200" y="1062038"/>
            <a:ext cx="6616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Это примерно кинетическая энергия комара</a:t>
            </a:r>
            <a:r>
              <a:rPr lang="en-US" sz="2400">
                <a:solidFill>
                  <a:srgbClr val="0000FF"/>
                </a:solidFill>
              </a:rPr>
              <a:t>: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56328" name="Picture 7" descr="mosquito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9350" y="914400"/>
            <a:ext cx="71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5143500"/>
            <a:ext cx="16859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0505004_01-A5-at-72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685800"/>
            <a:ext cx="836612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457200" y="1082675"/>
            <a:ext cx="8229600" cy="5851525"/>
          </a:xfrm>
          <a:prstGeom prst="rect">
            <a:avLst/>
          </a:prstGeom>
        </p:spPr>
        <p:txBody>
          <a:bodyPr/>
          <a:lstStyle/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dirty="0" smtClean="0"/>
              <a:t>Дом построен из кирпичей...</a:t>
            </a: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lang="ru-RU" sz="3200" dirty="0" smtClean="0"/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dirty="0" smtClean="0"/>
              <a:t>Футбольная команда состоит из игроков...</a:t>
            </a: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lang="ru-RU" sz="3200" dirty="0" smtClean="0"/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dirty="0" smtClean="0"/>
              <a:t>Слово сложено из букв...</a:t>
            </a: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lang="ru-RU" sz="3200" dirty="0" smtClean="0">
              <a:solidFill>
                <a:srgbClr val="FF0000"/>
              </a:solidFill>
            </a:endParaRP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lang="ru-RU" sz="3200" dirty="0" smtClean="0">
              <a:solidFill>
                <a:srgbClr val="FF0000"/>
              </a:solidFill>
            </a:endParaRP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каковы «элементарные» кирпичики,</a:t>
            </a:r>
          </a:p>
          <a:p>
            <a:pPr marL="265113" marR="0" lvl="0" indent="-265113" algn="ctr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которых сделан наш мир?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ph idx="1"/>
          </p:nvPr>
        </p:nvGraphicFramePr>
        <p:xfrm>
          <a:off x="0" y="-747713"/>
          <a:ext cx="9650413" cy="7605713"/>
        </p:xfrm>
        <a:graphic>
          <a:graphicData uri="http://schemas.openxmlformats.org/presentationml/2006/ole">
            <p:oleObj spid="_x0000_s262146" name="Image" r:id="rId4" imgW="8241270" imgH="61841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lh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06825"/>
            <a:ext cx="37338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8" descr="lh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95400"/>
            <a:ext cx="33528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virdee46"/>
          <p:cNvPicPr>
            <a:picLocks noChangeAspect="1" noChangeArrowheads="1"/>
          </p:cNvPicPr>
          <p:nvPr/>
        </p:nvPicPr>
        <p:blipFill>
          <a:blip r:embed="rId5" cstate="print"/>
          <a:srcRect t="15442" r="47792" b="48320"/>
          <a:stretch>
            <a:fillRect/>
          </a:stretch>
        </p:blipFill>
        <p:spPr bwMode="auto">
          <a:xfrm>
            <a:off x="5105400" y="533400"/>
            <a:ext cx="3475038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3505200" y="457200"/>
            <a:ext cx="1306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Пучки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4572000" y="457200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Общая магнитная система для обоих пучков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endParaRPr lang="ru-RU" sz="2400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9ECF0"/>
              </a:clrFrom>
              <a:clrTo>
                <a:srgbClr val="D9ECF0">
                  <a:alpha val="0"/>
                </a:srgbClr>
              </a:clrTo>
            </a:clrChange>
          </a:blip>
          <a:srcRect l="9737" r="16466"/>
          <a:stretch>
            <a:fillRect/>
          </a:stretch>
        </p:blipFill>
        <p:spPr bwMode="auto">
          <a:xfrm>
            <a:off x="1143000" y="609600"/>
            <a:ext cx="358457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08450" y="3036888"/>
            <a:ext cx="3679825" cy="871537"/>
            <a:chOff x="2008" y="2065"/>
            <a:chExt cx="2318" cy="549"/>
          </a:xfrm>
        </p:grpSpPr>
        <p:sp>
          <p:nvSpPr>
            <p:cNvPr id="9357" name="Line 9"/>
            <p:cNvSpPr>
              <a:spLocks noChangeShapeType="1"/>
            </p:cNvSpPr>
            <p:nvPr/>
          </p:nvSpPr>
          <p:spPr bwMode="auto">
            <a:xfrm flipH="1">
              <a:off x="2110" y="2330"/>
              <a:ext cx="847" cy="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58" name="Oval 10"/>
            <p:cNvSpPr>
              <a:spLocks noChangeAspect="1" noChangeArrowheads="1"/>
            </p:cNvSpPr>
            <p:nvPr/>
          </p:nvSpPr>
          <p:spPr bwMode="auto">
            <a:xfrm>
              <a:off x="2008" y="2354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359" name="Oval 11"/>
            <p:cNvSpPr>
              <a:spLocks noChangeAspect="1" noChangeArrowheads="1"/>
            </p:cNvSpPr>
            <p:nvPr/>
          </p:nvSpPr>
          <p:spPr bwMode="auto">
            <a:xfrm>
              <a:off x="2012" y="2447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360" name="Rectangle 12"/>
            <p:cNvSpPr>
              <a:spLocks noChangeArrowheads="1"/>
            </p:cNvSpPr>
            <p:nvPr/>
          </p:nvSpPr>
          <p:spPr bwMode="auto">
            <a:xfrm>
              <a:off x="2937" y="2065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61" name="Freeform 13"/>
            <p:cNvSpPr>
              <a:spLocks/>
            </p:cNvSpPr>
            <p:nvPr/>
          </p:nvSpPr>
          <p:spPr bwMode="auto">
            <a:xfrm flipH="1">
              <a:off x="3378" y="2309"/>
              <a:ext cx="379" cy="34"/>
            </a:xfrm>
            <a:custGeom>
              <a:avLst/>
              <a:gdLst>
                <a:gd name="T0" fmla="*/ 0 w 2304"/>
                <a:gd name="T1" fmla="*/ 0 h 192"/>
                <a:gd name="T2" fmla="*/ 0 w 2304"/>
                <a:gd name="T3" fmla="*/ 0 h 192"/>
                <a:gd name="T4" fmla="*/ 0 w 2304"/>
                <a:gd name="T5" fmla="*/ 0 h 192"/>
                <a:gd name="T6" fmla="*/ 0 w 2304"/>
                <a:gd name="T7" fmla="*/ 0 h 192"/>
                <a:gd name="T8" fmla="*/ 0 w 2304"/>
                <a:gd name="T9" fmla="*/ 0 h 192"/>
                <a:gd name="T10" fmla="*/ 0 w 2304"/>
                <a:gd name="T11" fmla="*/ 0 h 192"/>
                <a:gd name="T12" fmla="*/ 0 w 2304"/>
                <a:gd name="T13" fmla="*/ 0 h 192"/>
                <a:gd name="T14" fmla="*/ 0 w 2304"/>
                <a:gd name="T15" fmla="*/ 0 h 192"/>
                <a:gd name="T16" fmla="*/ 0 w 2304"/>
                <a:gd name="T17" fmla="*/ 0 h 192"/>
                <a:gd name="T18" fmla="*/ 0 w 2304"/>
                <a:gd name="T19" fmla="*/ 0 h 192"/>
                <a:gd name="T20" fmla="*/ 0 w 2304"/>
                <a:gd name="T21" fmla="*/ 0 h 192"/>
                <a:gd name="T22" fmla="*/ 0 w 2304"/>
                <a:gd name="T23" fmla="*/ 0 h 192"/>
                <a:gd name="T24" fmla="*/ 0 w 2304"/>
                <a:gd name="T25" fmla="*/ 0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4"/>
                <a:gd name="T40" fmla="*/ 0 h 192"/>
                <a:gd name="T41" fmla="*/ 2304 w 2304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9218" name="Object 2"/>
            <p:cNvGraphicFramePr>
              <a:graphicFrameLocks noChangeAspect="1"/>
            </p:cNvGraphicFramePr>
            <p:nvPr/>
          </p:nvGraphicFramePr>
          <p:xfrm>
            <a:off x="3810" y="2259"/>
            <a:ext cx="301" cy="158"/>
          </p:xfrm>
          <a:graphic>
            <a:graphicData uri="http://schemas.openxmlformats.org/presentationml/2006/ole">
              <p:oleObj spid="_x0000_s263184" name="Equation" r:id="rId5" imgW="355320" imgH="190440" progId="">
                <p:embed/>
              </p:oleObj>
            </a:graphicData>
          </a:graphic>
        </p:graphicFrame>
        <p:grpSp>
          <p:nvGrpSpPr>
            <p:cNvPr id="3" name="Group 15"/>
            <p:cNvGrpSpPr>
              <a:grpSpLocks/>
            </p:cNvGrpSpPr>
            <p:nvPr/>
          </p:nvGrpSpPr>
          <p:grpSpPr bwMode="auto">
            <a:xfrm rot="2212194">
              <a:off x="3151" y="2273"/>
              <a:ext cx="255" cy="0"/>
              <a:chOff x="3617" y="1593"/>
              <a:chExt cx="255" cy="0"/>
            </a:xfrm>
          </p:grpSpPr>
          <p:sp>
            <p:nvSpPr>
              <p:cNvPr id="9367" name="Line 16"/>
              <p:cNvSpPr>
                <a:spLocks noChangeAspect="1" noChangeShapeType="1"/>
              </p:cNvSpPr>
              <p:nvPr/>
            </p:nvSpPr>
            <p:spPr bwMode="auto">
              <a:xfrm>
                <a:off x="3617" y="159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68" name="Line 17"/>
              <p:cNvSpPr>
                <a:spLocks noChangeAspect="1" noChangeShapeType="1"/>
              </p:cNvSpPr>
              <p:nvPr/>
            </p:nvSpPr>
            <p:spPr bwMode="auto">
              <a:xfrm>
                <a:off x="3702" y="1593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 rot="19387806" flipH="1">
              <a:off x="3150" y="2415"/>
              <a:ext cx="255" cy="0"/>
              <a:chOff x="3617" y="1593"/>
              <a:chExt cx="255" cy="0"/>
            </a:xfrm>
          </p:grpSpPr>
          <p:sp>
            <p:nvSpPr>
              <p:cNvPr id="9365" name="Line 19"/>
              <p:cNvSpPr>
                <a:spLocks noChangeAspect="1" noChangeShapeType="1"/>
              </p:cNvSpPr>
              <p:nvPr/>
            </p:nvSpPr>
            <p:spPr bwMode="auto">
              <a:xfrm>
                <a:off x="3617" y="159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66" name="Line 20"/>
              <p:cNvSpPr>
                <a:spLocks noChangeAspect="1" noChangeShapeType="1"/>
              </p:cNvSpPr>
              <p:nvPr/>
            </p:nvSpPr>
            <p:spPr bwMode="auto">
              <a:xfrm>
                <a:off x="3702" y="1593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aphicFrame>
          <p:nvGraphicFramePr>
            <p:cNvPr id="9219" name="Object 3"/>
            <p:cNvGraphicFramePr>
              <a:graphicFrameLocks noChangeAspect="1"/>
            </p:cNvGraphicFramePr>
            <p:nvPr/>
          </p:nvGraphicFramePr>
          <p:xfrm>
            <a:off x="3037" y="2132"/>
            <a:ext cx="118" cy="148"/>
          </p:xfrm>
          <a:graphic>
            <a:graphicData uri="http://schemas.openxmlformats.org/presentationml/2006/ole">
              <p:oleObj spid="_x0000_s263185" name="Equation" r:id="rId6" imgW="139680" imgH="177480" progId="">
                <p:embed/>
              </p:oleObj>
            </a:graphicData>
          </a:graphic>
        </p:graphicFrame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037" y="2401"/>
            <a:ext cx="118" cy="169"/>
          </p:xfrm>
          <a:graphic>
            <a:graphicData uri="http://schemas.openxmlformats.org/presentationml/2006/ole">
              <p:oleObj spid="_x0000_s263186" name="Equation" r:id="rId7" imgW="139680" imgH="203040" progId="">
                <p:embed/>
              </p:oleObj>
            </a:graphicData>
          </a:graphic>
        </p:graphicFrame>
        <p:sp>
          <p:nvSpPr>
            <p:cNvPr id="9364" name="Oval 23"/>
            <p:cNvSpPr>
              <a:spLocks noChangeArrowheads="1"/>
            </p:cNvSpPr>
            <p:nvPr/>
          </p:nvSpPr>
          <p:spPr bwMode="auto">
            <a:xfrm>
              <a:off x="3349" y="2330"/>
              <a:ext cx="34" cy="34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119563" y="4027488"/>
            <a:ext cx="3673475" cy="871537"/>
            <a:chOff x="2012" y="2689"/>
            <a:chExt cx="2314" cy="549"/>
          </a:xfrm>
        </p:grpSpPr>
        <p:sp>
          <p:nvSpPr>
            <p:cNvPr id="9332" name="Line 25"/>
            <p:cNvSpPr>
              <a:spLocks noChangeShapeType="1"/>
            </p:cNvSpPr>
            <p:nvPr/>
          </p:nvSpPr>
          <p:spPr bwMode="auto">
            <a:xfrm flipH="1" flipV="1">
              <a:off x="2115" y="2949"/>
              <a:ext cx="851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33" name="Oval 26"/>
            <p:cNvSpPr>
              <a:spLocks noChangeAspect="1" noChangeArrowheads="1"/>
            </p:cNvSpPr>
            <p:nvPr/>
          </p:nvSpPr>
          <p:spPr bwMode="auto">
            <a:xfrm>
              <a:off x="2012" y="2923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334" name="Rectangle 27"/>
            <p:cNvSpPr>
              <a:spLocks noChangeArrowheads="1"/>
            </p:cNvSpPr>
            <p:nvPr/>
          </p:nvSpPr>
          <p:spPr bwMode="auto">
            <a:xfrm>
              <a:off x="2937" y="2689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3022" y="2756"/>
              <a:ext cx="1222" cy="426"/>
              <a:chOff x="3816" y="2103"/>
              <a:chExt cx="1222" cy="426"/>
            </a:xfrm>
          </p:grpSpPr>
          <p:sp>
            <p:nvSpPr>
              <p:cNvPr id="9336" name="Line 29"/>
              <p:cNvSpPr>
                <a:spLocks noChangeAspect="1" noChangeShapeType="1"/>
              </p:cNvSpPr>
              <p:nvPr/>
            </p:nvSpPr>
            <p:spPr bwMode="auto">
              <a:xfrm rot="-1593904">
                <a:off x="4333" y="2415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37" name="Line 30"/>
              <p:cNvSpPr>
                <a:spLocks noChangeAspect="1" noChangeShapeType="1"/>
              </p:cNvSpPr>
              <p:nvPr/>
            </p:nvSpPr>
            <p:spPr bwMode="auto">
              <a:xfrm rot="-1593904">
                <a:off x="4393" y="242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38" name="Line 31"/>
              <p:cNvSpPr>
                <a:spLocks noChangeAspect="1" noChangeShapeType="1"/>
              </p:cNvSpPr>
              <p:nvPr/>
            </p:nvSpPr>
            <p:spPr bwMode="auto">
              <a:xfrm rot="1593903">
                <a:off x="4333" y="227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39" name="Line 32"/>
              <p:cNvSpPr>
                <a:spLocks noChangeAspect="1" noChangeShapeType="1"/>
              </p:cNvSpPr>
              <p:nvPr/>
            </p:nvSpPr>
            <p:spPr bwMode="auto">
              <a:xfrm rot="1593903" flipH="1">
                <a:off x="4445" y="2279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0" name="Freeform 33"/>
              <p:cNvSpPr>
                <a:spLocks noChangeAspect="1"/>
              </p:cNvSpPr>
              <p:nvPr/>
            </p:nvSpPr>
            <p:spPr bwMode="auto">
              <a:xfrm>
                <a:off x="3979" y="2161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1" name="Freeform 34"/>
              <p:cNvSpPr>
                <a:spLocks noChangeAspect="1"/>
              </p:cNvSpPr>
              <p:nvPr/>
            </p:nvSpPr>
            <p:spPr bwMode="auto">
              <a:xfrm>
                <a:off x="4051" y="2160"/>
                <a:ext cx="78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2" name="Freeform 35"/>
              <p:cNvSpPr>
                <a:spLocks noChangeAspect="1"/>
              </p:cNvSpPr>
              <p:nvPr/>
            </p:nvSpPr>
            <p:spPr bwMode="auto">
              <a:xfrm>
                <a:off x="4125" y="2160"/>
                <a:ext cx="76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3" name="Freeform 36"/>
              <p:cNvSpPr>
                <a:spLocks noChangeAspect="1"/>
              </p:cNvSpPr>
              <p:nvPr/>
            </p:nvSpPr>
            <p:spPr bwMode="auto">
              <a:xfrm>
                <a:off x="4197" y="2159"/>
                <a:ext cx="78" cy="64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4" name="Freeform 37"/>
              <p:cNvSpPr>
                <a:spLocks noChangeAspect="1"/>
              </p:cNvSpPr>
              <p:nvPr/>
            </p:nvSpPr>
            <p:spPr bwMode="auto">
              <a:xfrm>
                <a:off x="4270" y="2159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5" name="Freeform 38"/>
              <p:cNvSpPr>
                <a:spLocks noChangeAspect="1"/>
              </p:cNvSpPr>
              <p:nvPr/>
            </p:nvSpPr>
            <p:spPr bwMode="auto">
              <a:xfrm>
                <a:off x="3972" y="2409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6" name="Freeform 39"/>
              <p:cNvSpPr>
                <a:spLocks noChangeAspect="1"/>
              </p:cNvSpPr>
              <p:nvPr/>
            </p:nvSpPr>
            <p:spPr bwMode="auto">
              <a:xfrm>
                <a:off x="4044" y="2408"/>
                <a:ext cx="78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7" name="Freeform 40"/>
              <p:cNvSpPr>
                <a:spLocks noChangeAspect="1"/>
              </p:cNvSpPr>
              <p:nvPr/>
            </p:nvSpPr>
            <p:spPr bwMode="auto">
              <a:xfrm>
                <a:off x="4118" y="2408"/>
                <a:ext cx="76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8" name="Freeform 41"/>
              <p:cNvSpPr>
                <a:spLocks noChangeAspect="1"/>
              </p:cNvSpPr>
              <p:nvPr/>
            </p:nvSpPr>
            <p:spPr bwMode="auto">
              <a:xfrm>
                <a:off x="4190" y="2407"/>
                <a:ext cx="78" cy="64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49" name="Freeform 42"/>
              <p:cNvSpPr>
                <a:spLocks noChangeAspect="1"/>
              </p:cNvSpPr>
              <p:nvPr/>
            </p:nvSpPr>
            <p:spPr bwMode="auto">
              <a:xfrm>
                <a:off x="4263" y="2407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9221" name="Object 5"/>
              <p:cNvGraphicFramePr>
                <a:graphicFrameLocks noChangeAspect="1"/>
              </p:cNvGraphicFramePr>
              <p:nvPr/>
            </p:nvGraphicFramePr>
            <p:xfrm>
              <a:off x="3816" y="2132"/>
              <a:ext cx="118" cy="148"/>
            </p:xfrm>
            <a:graphic>
              <a:graphicData uri="http://schemas.openxmlformats.org/presentationml/2006/ole">
                <p:oleObj spid="_x0000_s263180" name="Equation" r:id="rId8" imgW="139680" imgH="177480" progId="">
                  <p:embed/>
                </p:oleObj>
              </a:graphicData>
            </a:graphic>
          </p:graphicFrame>
          <p:graphicFrame>
            <p:nvGraphicFramePr>
              <p:cNvPr id="9222" name="Object 6"/>
              <p:cNvGraphicFramePr>
                <a:graphicFrameLocks noChangeAspect="1"/>
              </p:cNvGraphicFramePr>
              <p:nvPr/>
            </p:nvGraphicFramePr>
            <p:xfrm>
              <a:off x="3816" y="2381"/>
              <a:ext cx="118" cy="148"/>
            </p:xfrm>
            <a:graphic>
              <a:graphicData uri="http://schemas.openxmlformats.org/presentationml/2006/ole">
                <p:oleObj spid="_x0000_s263181" name="Equation" r:id="rId9" imgW="139680" imgH="177480" progId="">
                  <p:embed/>
                </p:oleObj>
              </a:graphicData>
            </a:graphic>
          </p:graphicFrame>
          <p:graphicFrame>
            <p:nvGraphicFramePr>
              <p:cNvPr id="9223" name="Object 7"/>
              <p:cNvGraphicFramePr>
                <a:graphicFrameLocks noChangeAspect="1"/>
              </p:cNvGraphicFramePr>
              <p:nvPr/>
            </p:nvGraphicFramePr>
            <p:xfrm>
              <a:off x="4455" y="2103"/>
              <a:ext cx="86" cy="148"/>
            </p:xfrm>
            <a:graphic>
              <a:graphicData uri="http://schemas.openxmlformats.org/presentationml/2006/ole">
                <p:oleObj spid="_x0000_s263182" name="Equation" r:id="rId10" imgW="101520" imgH="177480" progId="">
                  <p:embed/>
                </p:oleObj>
              </a:graphicData>
            </a:graphic>
          </p:graphicFrame>
          <p:graphicFrame>
            <p:nvGraphicFramePr>
              <p:cNvPr id="9224" name="Object 8"/>
              <p:cNvGraphicFramePr>
                <a:graphicFrameLocks noChangeAspect="1"/>
              </p:cNvGraphicFramePr>
              <p:nvPr/>
            </p:nvGraphicFramePr>
            <p:xfrm>
              <a:off x="4857" y="2256"/>
              <a:ext cx="181" cy="158"/>
            </p:xfrm>
            <a:graphic>
              <a:graphicData uri="http://schemas.openxmlformats.org/presentationml/2006/ole">
                <p:oleObj spid="_x0000_s263183" name="Equation" r:id="rId11" imgW="215640" imgH="190440" progId="">
                  <p:embed/>
                </p:oleObj>
              </a:graphicData>
            </a:graphic>
          </p:graphicFrame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>
                <a:off x="4347" y="2216"/>
                <a:ext cx="0" cy="255"/>
                <a:chOff x="4347" y="2216"/>
                <a:chExt cx="0" cy="255"/>
              </a:xfrm>
            </p:grpSpPr>
            <p:sp>
              <p:nvSpPr>
                <p:cNvPr id="9355" name="Line 4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4219" y="2344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56" name="Line 49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319" y="233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351" name="Line 50"/>
              <p:cNvSpPr>
                <a:spLocks noChangeAspect="1" noChangeShapeType="1"/>
              </p:cNvSpPr>
              <p:nvPr/>
            </p:nvSpPr>
            <p:spPr bwMode="auto">
              <a:xfrm>
                <a:off x="4595" y="2344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52" name="Oval 51"/>
              <p:cNvSpPr>
                <a:spLocks noChangeArrowheads="1"/>
              </p:cNvSpPr>
              <p:nvPr/>
            </p:nvSpPr>
            <p:spPr bwMode="auto">
              <a:xfrm>
                <a:off x="4567" y="2330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353" name="Oval 52"/>
              <p:cNvSpPr>
                <a:spLocks noChangeArrowheads="1"/>
              </p:cNvSpPr>
              <p:nvPr/>
            </p:nvSpPr>
            <p:spPr bwMode="auto">
              <a:xfrm>
                <a:off x="4326" y="2203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354" name="Oval 53"/>
              <p:cNvSpPr>
                <a:spLocks noChangeArrowheads="1"/>
              </p:cNvSpPr>
              <p:nvPr/>
            </p:nvSpPr>
            <p:spPr bwMode="auto">
              <a:xfrm>
                <a:off x="4327" y="2452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119563" y="4724400"/>
            <a:ext cx="3673475" cy="1163638"/>
            <a:chOff x="2012" y="3128"/>
            <a:chExt cx="2314" cy="733"/>
          </a:xfrm>
        </p:grpSpPr>
        <p:sp>
          <p:nvSpPr>
            <p:cNvPr id="9305" name="Oval 55"/>
            <p:cNvSpPr>
              <a:spLocks noChangeAspect="1" noChangeArrowheads="1"/>
            </p:cNvSpPr>
            <p:nvPr/>
          </p:nvSpPr>
          <p:spPr bwMode="auto">
            <a:xfrm>
              <a:off x="2012" y="3128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306" name="Line 56"/>
            <p:cNvSpPr>
              <a:spLocks noChangeShapeType="1"/>
            </p:cNvSpPr>
            <p:nvPr/>
          </p:nvSpPr>
          <p:spPr bwMode="auto">
            <a:xfrm flipH="1" flipV="1">
              <a:off x="2115" y="3172"/>
              <a:ext cx="822" cy="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" name="Group 57"/>
            <p:cNvGrpSpPr>
              <a:grpSpLocks/>
            </p:cNvGrpSpPr>
            <p:nvPr/>
          </p:nvGrpSpPr>
          <p:grpSpPr bwMode="auto">
            <a:xfrm>
              <a:off x="2937" y="3312"/>
              <a:ext cx="1389" cy="549"/>
              <a:chOff x="2937" y="3312"/>
              <a:chExt cx="1389" cy="549"/>
            </a:xfrm>
          </p:grpSpPr>
          <p:sp>
            <p:nvSpPr>
              <p:cNvPr id="9308" name="Rectangle 58"/>
              <p:cNvSpPr>
                <a:spLocks noChangeArrowheads="1"/>
              </p:cNvSpPr>
              <p:nvPr/>
            </p:nvSpPr>
            <p:spPr bwMode="auto">
              <a:xfrm>
                <a:off x="2937" y="3312"/>
                <a:ext cx="1389" cy="5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0" name="Group 59"/>
              <p:cNvGrpSpPr>
                <a:grpSpLocks noChangeAspect="1"/>
              </p:cNvGrpSpPr>
              <p:nvPr/>
            </p:nvGrpSpPr>
            <p:grpSpPr bwMode="auto">
              <a:xfrm>
                <a:off x="3546" y="3748"/>
                <a:ext cx="255" cy="0"/>
                <a:chOff x="3741" y="1835"/>
                <a:chExt cx="283" cy="0"/>
              </a:xfrm>
            </p:grpSpPr>
            <p:sp>
              <p:nvSpPr>
                <p:cNvPr id="9330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3741" y="1835"/>
                  <a:ext cx="28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31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3804" y="1835"/>
                  <a:ext cx="9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" name="Group 62"/>
              <p:cNvGrpSpPr>
                <a:grpSpLocks/>
              </p:cNvGrpSpPr>
              <p:nvPr/>
            </p:nvGrpSpPr>
            <p:grpSpPr bwMode="auto">
              <a:xfrm flipH="1">
                <a:off x="3544" y="3499"/>
                <a:ext cx="255" cy="0"/>
                <a:chOff x="4649" y="777"/>
                <a:chExt cx="255" cy="0"/>
              </a:xfrm>
            </p:grpSpPr>
            <p:sp>
              <p:nvSpPr>
                <p:cNvPr id="9328" name="Line 6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9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" name="Group 65"/>
              <p:cNvGrpSpPr>
                <a:grpSpLocks/>
              </p:cNvGrpSpPr>
              <p:nvPr/>
            </p:nvGrpSpPr>
            <p:grpSpPr bwMode="auto">
              <a:xfrm>
                <a:off x="3178" y="3458"/>
                <a:ext cx="367" cy="67"/>
                <a:chOff x="4638" y="1340"/>
                <a:chExt cx="650" cy="121"/>
              </a:xfrm>
            </p:grpSpPr>
            <p:sp>
              <p:nvSpPr>
                <p:cNvPr id="9323" name="Freeform 66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4" name="Freeform 67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5" name="Freeform 68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6" name="Freeform 69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7" name="Freeform 70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3" name="Group 71"/>
              <p:cNvGrpSpPr>
                <a:grpSpLocks/>
              </p:cNvGrpSpPr>
              <p:nvPr/>
            </p:nvGrpSpPr>
            <p:grpSpPr bwMode="auto">
              <a:xfrm>
                <a:off x="3171" y="3706"/>
                <a:ext cx="367" cy="67"/>
                <a:chOff x="4638" y="1340"/>
                <a:chExt cx="650" cy="121"/>
              </a:xfrm>
            </p:grpSpPr>
            <p:sp>
              <p:nvSpPr>
                <p:cNvPr id="9318" name="Freeform 72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19" name="Freeform 73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0" name="Freeform 74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1" name="Freeform 75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22" name="Freeform 76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aphicFrame>
            <p:nvGraphicFramePr>
              <p:cNvPr id="9225" name="Object 9"/>
              <p:cNvGraphicFramePr>
                <a:graphicFrameLocks noChangeAspect="1"/>
              </p:cNvGraphicFramePr>
              <p:nvPr/>
            </p:nvGraphicFramePr>
            <p:xfrm>
              <a:off x="3022" y="3408"/>
              <a:ext cx="118" cy="148"/>
            </p:xfrm>
            <a:graphic>
              <a:graphicData uri="http://schemas.openxmlformats.org/presentationml/2006/ole">
                <p:oleObj spid="_x0000_s263176" name="Equation" r:id="rId12" imgW="139680" imgH="177480" progId="">
                  <p:embed/>
                </p:oleObj>
              </a:graphicData>
            </a:graphic>
          </p:graphicFrame>
          <p:graphicFrame>
            <p:nvGraphicFramePr>
              <p:cNvPr id="9226" name="Object 10"/>
              <p:cNvGraphicFramePr>
                <a:graphicFrameLocks noChangeAspect="1"/>
              </p:cNvGraphicFramePr>
              <p:nvPr/>
            </p:nvGraphicFramePr>
            <p:xfrm>
              <a:off x="3022" y="3657"/>
              <a:ext cx="118" cy="148"/>
            </p:xfrm>
            <a:graphic>
              <a:graphicData uri="http://schemas.openxmlformats.org/presentationml/2006/ole">
                <p:oleObj spid="_x0000_s263177" name="Equation" r:id="rId13" imgW="139680" imgH="177480" progId="">
                  <p:embed/>
                </p:oleObj>
              </a:graphicData>
            </a:graphic>
          </p:graphicFrame>
          <p:graphicFrame>
            <p:nvGraphicFramePr>
              <p:cNvPr id="9227" name="Object 11"/>
              <p:cNvGraphicFramePr>
                <a:graphicFrameLocks noChangeAspect="1"/>
              </p:cNvGraphicFramePr>
              <p:nvPr/>
            </p:nvGraphicFramePr>
            <p:xfrm>
              <a:off x="3826" y="3406"/>
              <a:ext cx="118" cy="180"/>
            </p:xfrm>
            <a:graphic>
              <a:graphicData uri="http://schemas.openxmlformats.org/presentationml/2006/ole">
                <p:oleObj spid="_x0000_s263178" name="Equation" r:id="rId14" imgW="139680" imgH="215640" progId="">
                  <p:embed/>
                </p:oleObj>
              </a:graphicData>
            </a:graphic>
          </p:graphicFrame>
          <p:graphicFrame>
            <p:nvGraphicFramePr>
              <p:cNvPr id="9228" name="Object 12"/>
              <p:cNvGraphicFramePr>
                <a:graphicFrameLocks noChangeAspect="1"/>
              </p:cNvGraphicFramePr>
              <p:nvPr/>
            </p:nvGraphicFramePr>
            <p:xfrm>
              <a:off x="3826" y="3645"/>
              <a:ext cx="118" cy="201"/>
            </p:xfrm>
            <a:graphic>
              <a:graphicData uri="http://schemas.openxmlformats.org/presentationml/2006/ole">
                <p:oleObj spid="_x0000_s263179" name="Equation" r:id="rId15" imgW="139680" imgH="241200" progId="">
                  <p:embed/>
                </p:oleObj>
              </a:graphicData>
            </a:graphic>
          </p:graphicFrame>
          <p:grpSp>
            <p:nvGrpSpPr>
              <p:cNvPr id="14" name="Group 81"/>
              <p:cNvGrpSpPr>
                <a:grpSpLocks/>
              </p:cNvGrpSpPr>
              <p:nvPr/>
            </p:nvGrpSpPr>
            <p:grpSpPr bwMode="auto">
              <a:xfrm rot="16200000" flipH="1">
                <a:off x="3434" y="3619"/>
                <a:ext cx="255" cy="1"/>
                <a:chOff x="4649" y="777"/>
                <a:chExt cx="255" cy="0"/>
              </a:xfrm>
            </p:grpSpPr>
            <p:sp>
              <p:nvSpPr>
                <p:cNvPr id="9316" name="Line 8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17" name="Line 83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314" name="Oval 84"/>
              <p:cNvSpPr>
                <a:spLocks noChangeArrowheads="1"/>
              </p:cNvSpPr>
              <p:nvPr/>
            </p:nvSpPr>
            <p:spPr bwMode="auto">
              <a:xfrm>
                <a:off x="3540" y="3479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315" name="Oval 85"/>
              <p:cNvSpPr>
                <a:spLocks noChangeArrowheads="1"/>
              </p:cNvSpPr>
              <p:nvPr/>
            </p:nvSpPr>
            <p:spPr bwMode="auto">
              <a:xfrm>
                <a:off x="3541" y="3728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4119563" y="2046288"/>
            <a:ext cx="3673475" cy="1235075"/>
            <a:chOff x="2012" y="1441"/>
            <a:chExt cx="2314" cy="778"/>
          </a:xfrm>
        </p:grpSpPr>
        <p:sp>
          <p:nvSpPr>
            <p:cNvPr id="9270" name="Oval 87"/>
            <p:cNvSpPr>
              <a:spLocks noChangeAspect="1" noChangeArrowheads="1"/>
            </p:cNvSpPr>
            <p:nvPr/>
          </p:nvSpPr>
          <p:spPr bwMode="auto">
            <a:xfrm>
              <a:off x="2012" y="2163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271" name="Line 88"/>
            <p:cNvSpPr>
              <a:spLocks noChangeShapeType="1"/>
            </p:cNvSpPr>
            <p:nvPr/>
          </p:nvSpPr>
          <p:spPr bwMode="auto">
            <a:xfrm flipH="1">
              <a:off x="2108" y="1742"/>
              <a:ext cx="842" cy="4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" name="Group 89"/>
            <p:cNvGrpSpPr>
              <a:grpSpLocks/>
            </p:cNvGrpSpPr>
            <p:nvPr/>
          </p:nvGrpSpPr>
          <p:grpSpPr bwMode="auto">
            <a:xfrm>
              <a:off x="2937" y="1441"/>
              <a:ext cx="1389" cy="549"/>
              <a:chOff x="2937" y="1441"/>
              <a:chExt cx="1389" cy="549"/>
            </a:xfrm>
          </p:grpSpPr>
          <p:sp>
            <p:nvSpPr>
              <p:cNvPr id="9273" name="Rectangle 91"/>
              <p:cNvSpPr>
                <a:spLocks noChangeArrowheads="1"/>
              </p:cNvSpPr>
              <p:nvPr/>
            </p:nvSpPr>
            <p:spPr bwMode="auto">
              <a:xfrm>
                <a:off x="2937" y="1441"/>
                <a:ext cx="1389" cy="5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4" name="Freeform 92"/>
              <p:cNvSpPr>
                <a:spLocks noChangeAspect="1"/>
              </p:cNvSpPr>
              <p:nvPr/>
            </p:nvSpPr>
            <p:spPr bwMode="auto">
              <a:xfrm>
                <a:off x="3178" y="1538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75" name="Freeform 93"/>
              <p:cNvSpPr>
                <a:spLocks noChangeAspect="1"/>
              </p:cNvSpPr>
              <p:nvPr/>
            </p:nvSpPr>
            <p:spPr bwMode="auto">
              <a:xfrm>
                <a:off x="3250" y="1537"/>
                <a:ext cx="78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76" name="Freeform 94"/>
              <p:cNvSpPr>
                <a:spLocks noChangeAspect="1"/>
              </p:cNvSpPr>
              <p:nvPr/>
            </p:nvSpPr>
            <p:spPr bwMode="auto">
              <a:xfrm>
                <a:off x="3324" y="1537"/>
                <a:ext cx="76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77" name="Freeform 95"/>
              <p:cNvSpPr>
                <a:spLocks noChangeAspect="1"/>
              </p:cNvSpPr>
              <p:nvPr/>
            </p:nvSpPr>
            <p:spPr bwMode="auto">
              <a:xfrm>
                <a:off x="3396" y="1536"/>
                <a:ext cx="78" cy="64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78" name="Freeform 96"/>
              <p:cNvSpPr>
                <a:spLocks noChangeAspect="1"/>
              </p:cNvSpPr>
              <p:nvPr/>
            </p:nvSpPr>
            <p:spPr bwMode="auto">
              <a:xfrm>
                <a:off x="3469" y="1536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9229" name="Object 13"/>
              <p:cNvGraphicFramePr>
                <a:graphicFrameLocks noChangeAspect="1"/>
              </p:cNvGraphicFramePr>
              <p:nvPr/>
            </p:nvGraphicFramePr>
            <p:xfrm>
              <a:off x="3022" y="1502"/>
              <a:ext cx="118" cy="148"/>
            </p:xfrm>
            <a:graphic>
              <a:graphicData uri="http://schemas.openxmlformats.org/presentationml/2006/ole">
                <p:oleObj spid="_x0000_s263174" name="Equation" r:id="rId16" imgW="139680" imgH="177480" progId="">
                  <p:embed/>
                </p:oleObj>
              </a:graphicData>
            </a:graphic>
          </p:graphicFrame>
          <p:graphicFrame>
            <p:nvGraphicFramePr>
              <p:cNvPr id="9230" name="Object 14"/>
              <p:cNvGraphicFramePr>
                <a:graphicFrameLocks noChangeAspect="1"/>
              </p:cNvGraphicFramePr>
              <p:nvPr/>
            </p:nvGraphicFramePr>
            <p:xfrm>
              <a:off x="3022" y="1782"/>
              <a:ext cx="118" cy="148"/>
            </p:xfrm>
            <a:graphic>
              <a:graphicData uri="http://schemas.openxmlformats.org/presentationml/2006/ole">
                <p:oleObj spid="_x0000_s263175" name="Equation" r:id="rId17" imgW="139680" imgH="177480" progId="">
                  <p:embed/>
                </p:oleObj>
              </a:graphicData>
            </a:graphic>
          </p:graphicFrame>
          <p:sp>
            <p:nvSpPr>
              <p:cNvPr id="9279" name="Oval 99"/>
              <p:cNvSpPr>
                <a:spLocks noChangeArrowheads="1"/>
              </p:cNvSpPr>
              <p:nvPr/>
            </p:nvSpPr>
            <p:spPr bwMode="auto">
              <a:xfrm>
                <a:off x="3546" y="1576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17" name="Group 100"/>
              <p:cNvGrpSpPr>
                <a:grpSpLocks/>
              </p:cNvGrpSpPr>
              <p:nvPr/>
            </p:nvGrpSpPr>
            <p:grpSpPr bwMode="auto">
              <a:xfrm>
                <a:off x="3652" y="1527"/>
                <a:ext cx="369" cy="65"/>
                <a:chOff x="3673" y="1534"/>
                <a:chExt cx="369" cy="65"/>
              </a:xfrm>
            </p:grpSpPr>
            <p:sp>
              <p:nvSpPr>
                <p:cNvPr id="9300" name="Freeform 101"/>
                <p:cNvSpPr>
                  <a:spLocks noChangeAspect="1"/>
                </p:cNvSpPr>
                <p:nvPr/>
              </p:nvSpPr>
              <p:spPr bwMode="auto">
                <a:xfrm>
                  <a:off x="3673" y="1536"/>
                  <a:ext cx="77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01" name="Freeform 102"/>
                <p:cNvSpPr>
                  <a:spLocks noChangeAspect="1"/>
                </p:cNvSpPr>
                <p:nvPr/>
              </p:nvSpPr>
              <p:spPr bwMode="auto">
                <a:xfrm>
                  <a:off x="3745" y="1535"/>
                  <a:ext cx="78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02" name="Freeform 103"/>
                <p:cNvSpPr>
                  <a:spLocks noChangeAspect="1"/>
                </p:cNvSpPr>
                <p:nvPr/>
              </p:nvSpPr>
              <p:spPr bwMode="auto">
                <a:xfrm>
                  <a:off x="3819" y="1535"/>
                  <a:ext cx="76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03" name="Freeform 104"/>
                <p:cNvSpPr>
                  <a:spLocks noChangeAspect="1"/>
                </p:cNvSpPr>
                <p:nvPr/>
              </p:nvSpPr>
              <p:spPr bwMode="auto">
                <a:xfrm>
                  <a:off x="3891" y="1534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04" name="Freeform 105"/>
                <p:cNvSpPr>
                  <a:spLocks noChangeAspect="1"/>
                </p:cNvSpPr>
                <p:nvPr/>
              </p:nvSpPr>
              <p:spPr bwMode="auto">
                <a:xfrm>
                  <a:off x="3964" y="1534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281" name="Freeform 106"/>
              <p:cNvSpPr>
                <a:spLocks noChangeAspect="1"/>
              </p:cNvSpPr>
              <p:nvPr/>
            </p:nvSpPr>
            <p:spPr bwMode="auto">
              <a:xfrm>
                <a:off x="3178" y="1824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2" name="Freeform 107"/>
              <p:cNvSpPr>
                <a:spLocks noChangeAspect="1"/>
              </p:cNvSpPr>
              <p:nvPr/>
            </p:nvSpPr>
            <p:spPr bwMode="auto">
              <a:xfrm>
                <a:off x="3250" y="1823"/>
                <a:ext cx="78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3" name="Freeform 108"/>
              <p:cNvSpPr>
                <a:spLocks noChangeAspect="1"/>
              </p:cNvSpPr>
              <p:nvPr/>
            </p:nvSpPr>
            <p:spPr bwMode="auto">
              <a:xfrm>
                <a:off x="3324" y="1823"/>
                <a:ext cx="76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4" name="Freeform 109"/>
              <p:cNvSpPr>
                <a:spLocks noChangeAspect="1"/>
              </p:cNvSpPr>
              <p:nvPr/>
            </p:nvSpPr>
            <p:spPr bwMode="auto">
              <a:xfrm>
                <a:off x="3396" y="1822"/>
                <a:ext cx="78" cy="64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5" name="Freeform 110"/>
              <p:cNvSpPr>
                <a:spLocks noChangeAspect="1"/>
              </p:cNvSpPr>
              <p:nvPr/>
            </p:nvSpPr>
            <p:spPr bwMode="auto">
              <a:xfrm>
                <a:off x="3469" y="1822"/>
                <a:ext cx="77" cy="63"/>
              </a:xfrm>
              <a:custGeom>
                <a:avLst/>
                <a:gdLst>
                  <a:gd name="T0" fmla="*/ 0 w 352"/>
                  <a:gd name="T1" fmla="*/ 0 h 302"/>
                  <a:gd name="T2" fmla="*/ 0 w 352"/>
                  <a:gd name="T3" fmla="*/ 0 h 302"/>
                  <a:gd name="T4" fmla="*/ 0 w 352"/>
                  <a:gd name="T5" fmla="*/ 0 h 302"/>
                  <a:gd name="T6" fmla="*/ 0 w 352"/>
                  <a:gd name="T7" fmla="*/ 0 h 302"/>
                  <a:gd name="T8" fmla="*/ 0 w 352"/>
                  <a:gd name="T9" fmla="*/ 0 h 302"/>
                  <a:gd name="T10" fmla="*/ 0 w 352"/>
                  <a:gd name="T11" fmla="*/ 0 h 302"/>
                  <a:gd name="T12" fmla="*/ 0 w 352"/>
                  <a:gd name="T13" fmla="*/ 0 h 302"/>
                  <a:gd name="T14" fmla="*/ 0 w 352"/>
                  <a:gd name="T15" fmla="*/ 0 h 302"/>
                  <a:gd name="T16" fmla="*/ 0 w 352"/>
                  <a:gd name="T17" fmla="*/ 0 h 302"/>
                  <a:gd name="T18" fmla="*/ 0 w 352"/>
                  <a:gd name="T19" fmla="*/ 0 h 302"/>
                  <a:gd name="T20" fmla="*/ 0 w 352"/>
                  <a:gd name="T21" fmla="*/ 0 h 302"/>
                  <a:gd name="T22" fmla="*/ 0 w 352"/>
                  <a:gd name="T23" fmla="*/ 0 h 302"/>
                  <a:gd name="T24" fmla="*/ 0 w 352"/>
                  <a:gd name="T25" fmla="*/ 0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"/>
                  <a:gd name="T40" fmla="*/ 0 h 302"/>
                  <a:gd name="T41" fmla="*/ 352 w 352"/>
                  <a:gd name="T42" fmla="*/ 302 h 30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6" name="Oval 111"/>
              <p:cNvSpPr>
                <a:spLocks noChangeArrowheads="1"/>
              </p:cNvSpPr>
              <p:nvPr/>
            </p:nvSpPr>
            <p:spPr bwMode="auto">
              <a:xfrm>
                <a:off x="3546" y="1862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18" name="Group 112"/>
              <p:cNvGrpSpPr>
                <a:grpSpLocks/>
              </p:cNvGrpSpPr>
              <p:nvPr/>
            </p:nvGrpSpPr>
            <p:grpSpPr bwMode="auto">
              <a:xfrm>
                <a:off x="3653" y="1820"/>
                <a:ext cx="368" cy="65"/>
                <a:chOff x="3674" y="1820"/>
                <a:chExt cx="368" cy="65"/>
              </a:xfrm>
            </p:grpSpPr>
            <p:sp>
              <p:nvSpPr>
                <p:cNvPr id="9295" name="Freeform 113"/>
                <p:cNvSpPr>
                  <a:spLocks noChangeAspect="1"/>
                </p:cNvSpPr>
                <p:nvPr/>
              </p:nvSpPr>
              <p:spPr bwMode="auto">
                <a:xfrm>
                  <a:off x="3674" y="1822"/>
                  <a:ext cx="77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6" name="Freeform 114"/>
                <p:cNvSpPr>
                  <a:spLocks noChangeAspect="1"/>
                </p:cNvSpPr>
                <p:nvPr/>
              </p:nvSpPr>
              <p:spPr bwMode="auto">
                <a:xfrm>
                  <a:off x="3745" y="1821"/>
                  <a:ext cx="78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7" name="Freeform 115"/>
                <p:cNvSpPr>
                  <a:spLocks noChangeAspect="1"/>
                </p:cNvSpPr>
                <p:nvPr/>
              </p:nvSpPr>
              <p:spPr bwMode="auto">
                <a:xfrm>
                  <a:off x="3819" y="1821"/>
                  <a:ext cx="76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8" name="Freeform 116"/>
                <p:cNvSpPr>
                  <a:spLocks noChangeAspect="1"/>
                </p:cNvSpPr>
                <p:nvPr/>
              </p:nvSpPr>
              <p:spPr bwMode="auto">
                <a:xfrm>
                  <a:off x="3891" y="1820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9" name="Freeform 117"/>
                <p:cNvSpPr>
                  <a:spLocks noChangeAspect="1"/>
                </p:cNvSpPr>
                <p:nvPr/>
              </p:nvSpPr>
              <p:spPr bwMode="auto">
                <a:xfrm>
                  <a:off x="3964" y="1820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9" name="Group 118"/>
              <p:cNvGrpSpPr>
                <a:grpSpLocks/>
              </p:cNvGrpSpPr>
              <p:nvPr/>
            </p:nvGrpSpPr>
            <p:grpSpPr bwMode="auto">
              <a:xfrm>
                <a:off x="3559" y="1586"/>
                <a:ext cx="65" cy="297"/>
                <a:chOff x="4460" y="1693"/>
                <a:chExt cx="65" cy="297"/>
              </a:xfrm>
            </p:grpSpPr>
            <p:sp>
              <p:nvSpPr>
                <p:cNvPr id="9291" name="Freeform 119"/>
                <p:cNvSpPr>
                  <a:spLocks noChangeAspect="1"/>
                </p:cNvSpPr>
                <p:nvPr/>
              </p:nvSpPr>
              <p:spPr bwMode="auto">
                <a:xfrm rot="5400000">
                  <a:off x="4453" y="1700"/>
                  <a:ext cx="78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2" name="Freeform 120"/>
                <p:cNvSpPr>
                  <a:spLocks noChangeAspect="1"/>
                </p:cNvSpPr>
                <p:nvPr/>
              </p:nvSpPr>
              <p:spPr bwMode="auto">
                <a:xfrm rot="5400000">
                  <a:off x="4454" y="1773"/>
                  <a:ext cx="76" cy="63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3" name="Freeform 121"/>
                <p:cNvSpPr>
                  <a:spLocks noChangeAspect="1"/>
                </p:cNvSpPr>
                <p:nvPr/>
              </p:nvSpPr>
              <p:spPr bwMode="auto">
                <a:xfrm rot="5400000">
                  <a:off x="4454" y="1846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94" name="Freeform 122"/>
                <p:cNvSpPr>
                  <a:spLocks noChangeAspect="1"/>
                </p:cNvSpPr>
                <p:nvPr/>
              </p:nvSpPr>
              <p:spPr bwMode="auto">
                <a:xfrm rot="5400000">
                  <a:off x="4454" y="1919"/>
                  <a:ext cx="78" cy="64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289" name="Line 123"/>
              <p:cNvSpPr>
                <a:spLocks noChangeShapeType="1"/>
              </p:cNvSpPr>
              <p:nvPr/>
            </p:nvSpPr>
            <p:spPr bwMode="auto">
              <a:xfrm flipV="1">
                <a:off x="3567" y="1593"/>
                <a:ext cx="107" cy="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290" name="Line 124"/>
              <p:cNvSpPr>
                <a:spLocks noChangeShapeType="1"/>
              </p:cNvSpPr>
              <p:nvPr/>
            </p:nvSpPr>
            <p:spPr bwMode="auto">
              <a:xfrm flipV="1">
                <a:off x="3567" y="1877"/>
                <a:ext cx="107" cy="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123" name="Line 125"/>
          <p:cNvSpPr>
            <a:spLocks noChangeShapeType="1"/>
          </p:cNvSpPr>
          <p:nvPr/>
        </p:nvSpPr>
        <p:spPr bwMode="auto">
          <a:xfrm flipH="1">
            <a:off x="3549650" y="1103313"/>
            <a:ext cx="0" cy="4657725"/>
          </a:xfrm>
          <a:prstGeom prst="line">
            <a:avLst/>
          </a:prstGeom>
          <a:noFill/>
          <a:ln w="22225">
            <a:solidFill>
              <a:srgbClr val="01CB14"/>
            </a:solidFill>
            <a:prstDash val="sysDot"/>
            <a:round/>
            <a:headEnd/>
            <a:tailEnd/>
          </a:ln>
          <a:effectLst>
            <a:outerShdw dist="38100" dir="13140007" rotWithShape="0">
              <a:srgbClr val="808080">
                <a:alpha val="23999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" name="Group 126"/>
          <p:cNvGrpSpPr>
            <a:grpSpLocks/>
          </p:cNvGrpSpPr>
          <p:nvPr/>
        </p:nvGrpSpPr>
        <p:grpSpPr bwMode="auto">
          <a:xfrm>
            <a:off x="4108450" y="1066800"/>
            <a:ext cx="3684588" cy="1241425"/>
            <a:chOff x="2005" y="824"/>
            <a:chExt cx="2321" cy="782"/>
          </a:xfrm>
        </p:grpSpPr>
        <p:sp>
          <p:nvSpPr>
            <p:cNvPr id="9243" name="Line 128"/>
            <p:cNvSpPr>
              <a:spLocks noChangeShapeType="1"/>
            </p:cNvSpPr>
            <p:nvPr/>
          </p:nvSpPr>
          <p:spPr bwMode="auto">
            <a:xfrm flipH="1">
              <a:off x="2108" y="1132"/>
              <a:ext cx="842" cy="4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44" name="Oval 129"/>
            <p:cNvSpPr>
              <a:spLocks noChangeAspect="1" noChangeArrowheads="1"/>
            </p:cNvSpPr>
            <p:nvPr/>
          </p:nvSpPr>
          <p:spPr bwMode="auto">
            <a:xfrm>
              <a:off x="2005" y="1550"/>
              <a:ext cx="61" cy="56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9245" name="Rectangle 130"/>
            <p:cNvSpPr>
              <a:spLocks noChangeArrowheads="1"/>
            </p:cNvSpPr>
            <p:nvPr/>
          </p:nvSpPr>
          <p:spPr bwMode="auto">
            <a:xfrm>
              <a:off x="2937" y="824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" name="Group 131"/>
            <p:cNvGrpSpPr>
              <a:grpSpLocks/>
            </p:cNvGrpSpPr>
            <p:nvPr/>
          </p:nvGrpSpPr>
          <p:grpSpPr bwMode="auto">
            <a:xfrm>
              <a:off x="3022" y="916"/>
              <a:ext cx="922" cy="429"/>
              <a:chOff x="4127" y="686"/>
              <a:chExt cx="922" cy="429"/>
            </a:xfrm>
          </p:grpSpPr>
          <p:grpSp>
            <p:nvGrpSpPr>
              <p:cNvPr id="22" name="Group 132"/>
              <p:cNvGrpSpPr>
                <a:grpSpLocks noChangeAspect="1"/>
              </p:cNvGrpSpPr>
              <p:nvPr/>
            </p:nvGrpSpPr>
            <p:grpSpPr bwMode="auto">
              <a:xfrm>
                <a:off x="4651" y="1026"/>
                <a:ext cx="255" cy="0"/>
                <a:chOff x="3741" y="1835"/>
                <a:chExt cx="283" cy="0"/>
              </a:xfrm>
            </p:grpSpPr>
            <p:sp>
              <p:nvSpPr>
                <p:cNvPr id="9268" name="Line 133"/>
                <p:cNvSpPr>
                  <a:spLocks noChangeAspect="1" noChangeShapeType="1"/>
                </p:cNvSpPr>
                <p:nvPr/>
              </p:nvSpPr>
              <p:spPr bwMode="auto">
                <a:xfrm>
                  <a:off x="3741" y="1835"/>
                  <a:ext cx="28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9" name="Line 134"/>
                <p:cNvSpPr>
                  <a:spLocks noChangeAspect="1" noChangeShapeType="1"/>
                </p:cNvSpPr>
                <p:nvPr/>
              </p:nvSpPr>
              <p:spPr bwMode="auto">
                <a:xfrm>
                  <a:off x="3804" y="1835"/>
                  <a:ext cx="9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" name="Group 135"/>
              <p:cNvGrpSpPr>
                <a:grpSpLocks/>
              </p:cNvGrpSpPr>
              <p:nvPr/>
            </p:nvGrpSpPr>
            <p:grpSpPr bwMode="auto">
              <a:xfrm flipH="1">
                <a:off x="4649" y="777"/>
                <a:ext cx="255" cy="0"/>
                <a:chOff x="4649" y="777"/>
                <a:chExt cx="255" cy="0"/>
              </a:xfrm>
            </p:grpSpPr>
            <p:sp>
              <p:nvSpPr>
                <p:cNvPr id="9266" name="Line 1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7" name="Line 137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4" name="Group 138"/>
              <p:cNvGrpSpPr>
                <a:grpSpLocks/>
              </p:cNvGrpSpPr>
              <p:nvPr/>
            </p:nvGrpSpPr>
            <p:grpSpPr bwMode="auto">
              <a:xfrm>
                <a:off x="4283" y="736"/>
                <a:ext cx="367" cy="67"/>
                <a:chOff x="4638" y="1340"/>
                <a:chExt cx="650" cy="121"/>
              </a:xfrm>
            </p:grpSpPr>
            <p:sp>
              <p:nvSpPr>
                <p:cNvPr id="9261" name="Freeform 139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2" name="Freeform 140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3" name="Freeform 141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4" name="Freeform 142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5" name="Freeform 143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4276" y="984"/>
                <a:ext cx="367" cy="67"/>
                <a:chOff x="4638" y="1340"/>
                <a:chExt cx="650" cy="121"/>
              </a:xfrm>
            </p:grpSpPr>
            <p:sp>
              <p:nvSpPr>
                <p:cNvPr id="9256" name="Freeform 145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57" name="Freeform 146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58" name="Freeform 147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59" name="Freeform 148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60" name="Freeform 149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0 h 302"/>
                    <a:gd name="T2" fmla="*/ 0 w 352"/>
                    <a:gd name="T3" fmla="*/ 0 h 302"/>
                    <a:gd name="T4" fmla="*/ 0 w 352"/>
                    <a:gd name="T5" fmla="*/ 0 h 302"/>
                    <a:gd name="T6" fmla="*/ 0 w 352"/>
                    <a:gd name="T7" fmla="*/ 0 h 302"/>
                    <a:gd name="T8" fmla="*/ 0 w 352"/>
                    <a:gd name="T9" fmla="*/ 0 h 302"/>
                    <a:gd name="T10" fmla="*/ 0 w 352"/>
                    <a:gd name="T11" fmla="*/ 0 h 302"/>
                    <a:gd name="T12" fmla="*/ 0 w 352"/>
                    <a:gd name="T13" fmla="*/ 0 h 302"/>
                    <a:gd name="T14" fmla="*/ 0 w 352"/>
                    <a:gd name="T15" fmla="*/ 0 h 302"/>
                    <a:gd name="T16" fmla="*/ 0 w 352"/>
                    <a:gd name="T17" fmla="*/ 0 h 302"/>
                    <a:gd name="T18" fmla="*/ 0 w 352"/>
                    <a:gd name="T19" fmla="*/ 0 h 302"/>
                    <a:gd name="T20" fmla="*/ 0 w 352"/>
                    <a:gd name="T21" fmla="*/ 0 h 302"/>
                    <a:gd name="T22" fmla="*/ 0 w 352"/>
                    <a:gd name="T23" fmla="*/ 0 h 302"/>
                    <a:gd name="T24" fmla="*/ 0 w 352"/>
                    <a:gd name="T25" fmla="*/ 0 h 30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2"/>
                    <a:gd name="T40" fmla="*/ 0 h 302"/>
                    <a:gd name="T41" fmla="*/ 352 w 352"/>
                    <a:gd name="T42" fmla="*/ 302 h 30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aphicFrame>
            <p:nvGraphicFramePr>
              <p:cNvPr id="9231" name="Object 15"/>
              <p:cNvGraphicFramePr>
                <a:graphicFrameLocks noChangeAspect="1"/>
              </p:cNvGraphicFramePr>
              <p:nvPr/>
            </p:nvGraphicFramePr>
            <p:xfrm>
              <a:off x="4127" y="686"/>
              <a:ext cx="118" cy="148"/>
            </p:xfrm>
            <a:graphic>
              <a:graphicData uri="http://schemas.openxmlformats.org/presentationml/2006/ole">
                <p:oleObj spid="_x0000_s263170" name="Equation" r:id="rId18" imgW="139680" imgH="177480" progId="">
                  <p:embed/>
                </p:oleObj>
              </a:graphicData>
            </a:graphic>
          </p:graphicFrame>
          <p:graphicFrame>
            <p:nvGraphicFramePr>
              <p:cNvPr id="9232" name="Object 16"/>
              <p:cNvGraphicFramePr>
                <a:graphicFrameLocks noChangeAspect="1"/>
              </p:cNvGraphicFramePr>
              <p:nvPr/>
            </p:nvGraphicFramePr>
            <p:xfrm>
              <a:off x="4127" y="935"/>
              <a:ext cx="118" cy="148"/>
            </p:xfrm>
            <a:graphic>
              <a:graphicData uri="http://schemas.openxmlformats.org/presentationml/2006/ole">
                <p:oleObj spid="_x0000_s263171" name="Equation" r:id="rId19" imgW="139680" imgH="177480" progId="">
                  <p:embed/>
                </p:oleObj>
              </a:graphicData>
            </a:graphic>
          </p:graphicFrame>
          <p:graphicFrame>
            <p:nvGraphicFramePr>
              <p:cNvPr id="9233" name="Object 17"/>
              <p:cNvGraphicFramePr>
                <a:graphicFrameLocks noChangeAspect="1"/>
              </p:cNvGraphicFramePr>
              <p:nvPr/>
            </p:nvGraphicFramePr>
            <p:xfrm>
              <a:off x="4931" y="714"/>
              <a:ext cx="118" cy="148"/>
            </p:xfrm>
            <a:graphic>
              <a:graphicData uri="http://schemas.openxmlformats.org/presentationml/2006/ole">
                <p:oleObj spid="_x0000_s263172" name="Equation" r:id="rId20" imgW="139680" imgH="177480" progId="">
                  <p:embed/>
                </p:oleObj>
              </a:graphicData>
            </a:graphic>
          </p:graphicFrame>
          <p:graphicFrame>
            <p:nvGraphicFramePr>
              <p:cNvPr id="9234" name="Object 18"/>
              <p:cNvGraphicFramePr>
                <a:graphicFrameLocks noChangeAspect="1"/>
              </p:cNvGraphicFramePr>
              <p:nvPr/>
            </p:nvGraphicFramePr>
            <p:xfrm>
              <a:off x="4931" y="946"/>
              <a:ext cx="118" cy="169"/>
            </p:xfrm>
            <a:graphic>
              <a:graphicData uri="http://schemas.openxmlformats.org/presentationml/2006/ole">
                <p:oleObj spid="_x0000_s263173" name="Equation" r:id="rId21" imgW="139680" imgH="203040" progId="">
                  <p:embed/>
                </p:oleObj>
              </a:graphicData>
            </a:graphic>
          </p:graphicFrame>
          <p:grpSp>
            <p:nvGrpSpPr>
              <p:cNvPr id="26" name="Group 154"/>
              <p:cNvGrpSpPr>
                <a:grpSpLocks/>
              </p:cNvGrpSpPr>
              <p:nvPr/>
            </p:nvGrpSpPr>
            <p:grpSpPr bwMode="auto">
              <a:xfrm rot="16200000" flipH="1">
                <a:off x="4539" y="897"/>
                <a:ext cx="255" cy="1"/>
                <a:chOff x="4649" y="777"/>
                <a:chExt cx="255" cy="0"/>
              </a:xfrm>
            </p:grpSpPr>
            <p:sp>
              <p:nvSpPr>
                <p:cNvPr id="9254" name="Line 15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55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252" name="Oval 157"/>
              <p:cNvSpPr>
                <a:spLocks noChangeArrowheads="1"/>
              </p:cNvSpPr>
              <p:nvPr/>
            </p:nvSpPr>
            <p:spPr bwMode="auto">
              <a:xfrm>
                <a:off x="4645" y="757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53" name="Oval 158"/>
              <p:cNvSpPr>
                <a:spLocks noChangeArrowheads="1"/>
              </p:cNvSpPr>
              <p:nvPr/>
            </p:nvSpPr>
            <p:spPr bwMode="auto">
              <a:xfrm>
                <a:off x="4646" y="1006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157" name="Line 125"/>
          <p:cNvSpPr>
            <a:spLocks noChangeShapeType="1"/>
          </p:cNvSpPr>
          <p:nvPr/>
        </p:nvSpPr>
        <p:spPr bwMode="auto">
          <a:xfrm flipH="1">
            <a:off x="3783013" y="1095375"/>
            <a:ext cx="0" cy="4713288"/>
          </a:xfrm>
          <a:prstGeom prst="line">
            <a:avLst/>
          </a:prstGeom>
          <a:noFill/>
          <a:ln w="22225">
            <a:solidFill>
              <a:srgbClr val="3366FF"/>
            </a:solidFill>
            <a:prstDash val="sysDot"/>
            <a:round/>
            <a:headEnd/>
            <a:tailEnd/>
          </a:ln>
          <a:effectLst>
            <a:outerShdw dist="38100" dir="13140007" rotWithShape="0">
              <a:srgbClr val="808080">
                <a:alpha val="23999"/>
              </a:srgbClr>
            </a:outerShdw>
          </a:effec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TLAS"/>
          <p:cNvPicPr>
            <a:picLocks noChangeAspect="1" noChangeArrowheads="1"/>
          </p:cNvPicPr>
          <p:nvPr/>
        </p:nvPicPr>
        <p:blipFill>
          <a:blip r:embed="rId3" cstate="print"/>
          <a:srcRect t="4565" b="5606"/>
          <a:stretch>
            <a:fillRect/>
          </a:stretch>
        </p:blipFill>
        <p:spPr bwMode="auto">
          <a:xfrm>
            <a:off x="1524000" y="2076450"/>
            <a:ext cx="61198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1295400" y="533400"/>
            <a:ext cx="6669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ATLAS – </a:t>
            </a:r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T</a:t>
            </a:r>
            <a:r>
              <a:rPr lang="en-US" sz="3200">
                <a:solidFill>
                  <a:srgbClr val="FF0000"/>
                </a:solidFill>
              </a:rPr>
              <a:t>oroidal </a:t>
            </a:r>
            <a:r>
              <a:rPr lang="en-US" sz="3200" b="1">
                <a:solidFill>
                  <a:srgbClr val="FF0000"/>
                </a:solidFill>
              </a:rPr>
              <a:t>L</a:t>
            </a:r>
            <a:r>
              <a:rPr lang="en-US" sz="3200">
                <a:solidFill>
                  <a:srgbClr val="FF0000"/>
                </a:solidFill>
              </a:rPr>
              <a:t>hc </a:t>
            </a:r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>
                <a:solidFill>
                  <a:srgbClr val="FF0000"/>
                </a:solidFill>
              </a:rPr>
              <a:t>pparatu</a:t>
            </a:r>
            <a:r>
              <a:rPr lang="en-US" sz="32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990600" y="1219200"/>
            <a:ext cx="6875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Самый большой детектор в истории физики </a:t>
            </a:r>
          </a:p>
          <a:p>
            <a:r>
              <a:rPr lang="ru-RU" sz="2400">
                <a:solidFill>
                  <a:srgbClr val="0000FF"/>
                </a:solidFill>
              </a:rPr>
              <a:t>элементарных частиц – 45 метров и 7000 тонн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92500" y="3141663"/>
            <a:ext cx="1968500" cy="2160587"/>
            <a:chOff x="2109" y="1888"/>
            <a:chExt cx="1240" cy="1361"/>
          </a:xfrm>
        </p:grpSpPr>
        <p:sp>
          <p:nvSpPr>
            <p:cNvPr id="62470" name="Oval 6"/>
            <p:cNvSpPr>
              <a:spLocks noChangeArrowheads="1"/>
            </p:cNvSpPr>
            <p:nvPr/>
          </p:nvSpPr>
          <p:spPr bwMode="auto">
            <a:xfrm>
              <a:off x="2109" y="1888"/>
              <a:ext cx="862" cy="13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>
                <a:solidFill>
                  <a:srgbClr val="FF0000"/>
                </a:solidFill>
              </a:endParaRPr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2109" y="2523"/>
              <a:ext cx="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472" name="Text Box 8"/>
            <p:cNvSpPr txBox="1">
              <a:spLocks noChangeArrowheads="1"/>
            </p:cNvSpPr>
            <p:nvPr/>
          </p:nvSpPr>
          <p:spPr bwMode="auto">
            <a:xfrm>
              <a:off x="2699" y="2704"/>
              <a:ext cx="650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Garamond" pitchFamily="18" charset="0"/>
                </a:rPr>
                <a:t>Toroidal</a:t>
              </a:r>
            </a:p>
            <a:p>
              <a:r>
                <a:rPr lang="en-US" sz="2000">
                  <a:solidFill>
                    <a:srgbClr val="FF0000"/>
                  </a:solidFill>
                  <a:latin typeface="Garamond" pitchFamily="18" charset="0"/>
                </a:rPr>
                <a:t>B field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028825"/>
            <a:ext cx="6119813" cy="44481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1295400" y="533400"/>
            <a:ext cx="708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CMS – </a:t>
            </a:r>
            <a:r>
              <a:rPr lang="en-US" sz="3200" b="1">
                <a:solidFill>
                  <a:srgbClr val="FF0000"/>
                </a:solidFill>
              </a:rPr>
              <a:t>C</a:t>
            </a:r>
            <a:r>
              <a:rPr lang="en-US" sz="3200">
                <a:solidFill>
                  <a:srgbClr val="FF0000"/>
                </a:solidFill>
              </a:rPr>
              <a:t>ompact </a:t>
            </a:r>
            <a:r>
              <a:rPr lang="en-US" sz="3200" b="1">
                <a:solidFill>
                  <a:srgbClr val="FF0000"/>
                </a:solidFill>
              </a:rPr>
              <a:t>M</a:t>
            </a:r>
            <a:r>
              <a:rPr lang="en-US" sz="3200">
                <a:solidFill>
                  <a:srgbClr val="FF0000"/>
                </a:solidFill>
              </a:rPr>
              <a:t>uon </a:t>
            </a:r>
            <a:r>
              <a:rPr lang="en-US" sz="3200" b="1">
                <a:solidFill>
                  <a:srgbClr val="FF0000"/>
                </a:solidFill>
              </a:rPr>
              <a:t>S</a:t>
            </a:r>
            <a:r>
              <a:rPr lang="en-US" sz="3200">
                <a:solidFill>
                  <a:srgbClr val="FF0000"/>
                </a:solidFill>
              </a:rPr>
              <a:t>pectrometer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2941638" y="1295400"/>
            <a:ext cx="3230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21</a:t>
            </a:r>
            <a:r>
              <a:rPr lang="ru-RU" sz="2400">
                <a:solidFill>
                  <a:srgbClr val="0000FF"/>
                </a:solidFill>
              </a:rPr>
              <a:t> метр и </a:t>
            </a:r>
            <a:r>
              <a:rPr lang="en-US" sz="2400">
                <a:solidFill>
                  <a:srgbClr val="0000FF"/>
                </a:solidFill>
              </a:rPr>
              <a:t>12500</a:t>
            </a:r>
            <a:r>
              <a:rPr lang="ru-RU" sz="2400">
                <a:solidFill>
                  <a:srgbClr val="0000FF"/>
                </a:solidFill>
              </a:rPr>
              <a:t> тонн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98788" y="2603500"/>
            <a:ext cx="2200275" cy="1781175"/>
            <a:chOff x="1882" y="1661"/>
            <a:chExt cx="1386" cy="1122"/>
          </a:xfrm>
        </p:grpSpPr>
        <p:sp>
          <p:nvSpPr>
            <p:cNvPr id="63494" name="Line 4"/>
            <p:cNvSpPr>
              <a:spLocks noChangeShapeType="1"/>
            </p:cNvSpPr>
            <p:nvPr/>
          </p:nvSpPr>
          <p:spPr bwMode="auto">
            <a:xfrm>
              <a:off x="2562" y="2205"/>
              <a:ext cx="636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95" name="Text Box 5"/>
            <p:cNvSpPr txBox="1">
              <a:spLocks noChangeArrowheads="1"/>
            </p:cNvSpPr>
            <p:nvPr/>
          </p:nvSpPr>
          <p:spPr bwMode="auto">
            <a:xfrm>
              <a:off x="1882" y="2341"/>
              <a:ext cx="762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Garamond" pitchFamily="18" charset="0"/>
                </a:rPr>
                <a:t>Solenoidal</a:t>
              </a:r>
            </a:p>
            <a:p>
              <a:r>
                <a:rPr lang="en-US" sz="2000">
                  <a:solidFill>
                    <a:srgbClr val="FF0000"/>
                  </a:solidFill>
                  <a:latin typeface="Garamond" pitchFamily="18" charset="0"/>
                </a:rPr>
                <a:t>B field</a:t>
              </a: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2608" y="1661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497" name="Line 7"/>
            <p:cNvSpPr>
              <a:spLocks noChangeShapeType="1"/>
            </p:cNvSpPr>
            <p:nvPr/>
          </p:nvSpPr>
          <p:spPr bwMode="auto">
            <a:xfrm>
              <a:off x="2632" y="1710"/>
              <a:ext cx="636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Barrel Toroid 4 Nov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4813"/>
            <a:ext cx="380841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6" descr="IMG_2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4813"/>
            <a:ext cx="40513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3059113" y="549275"/>
            <a:ext cx="10048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ATLAS</a:t>
            </a:r>
          </a:p>
        </p:txBody>
      </p:sp>
      <p:sp>
        <p:nvSpPr>
          <p:cNvPr id="64517" name="Text Box 8"/>
          <p:cNvSpPr txBox="1">
            <a:spLocks noChangeArrowheads="1"/>
          </p:cNvSpPr>
          <p:nvPr/>
        </p:nvSpPr>
        <p:spPr bwMode="auto">
          <a:xfrm>
            <a:off x="7740650" y="549275"/>
            <a:ext cx="7207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CMS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omp"/>
          <p:cNvPicPr>
            <a:picLocks noChangeAspect="1" noChangeArrowheads="1"/>
          </p:cNvPicPr>
          <p:nvPr/>
        </p:nvPicPr>
        <p:blipFill>
          <a:blip r:embed="rId3" cstate="print"/>
          <a:srcRect l="5717" t="1952" r="1787" b="56395"/>
          <a:stretch>
            <a:fillRect/>
          </a:stretch>
        </p:blipFill>
        <p:spPr bwMode="auto">
          <a:xfrm>
            <a:off x="1187450" y="1557338"/>
            <a:ext cx="6985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643313" y="635000"/>
            <a:ext cx="1233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LHCb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2738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295400"/>
            <a:ext cx="6515100" cy="48895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86912" y="558225"/>
            <a:ext cx="137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ALICE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0179" y="457200"/>
            <a:ext cx="6472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Эксперименты </a:t>
            </a:r>
            <a:r>
              <a:rPr lang="en-US" sz="3200" dirty="0" smtClean="0">
                <a:solidFill>
                  <a:srgbClr val="FF0000"/>
                </a:solidFill>
              </a:rPr>
              <a:t>LHC </a:t>
            </a:r>
            <a:r>
              <a:rPr lang="ru-RU" sz="3200" dirty="0" smtClean="0">
                <a:solidFill>
                  <a:srgbClr val="FF0000"/>
                </a:solidFill>
              </a:rPr>
              <a:t>и симметрии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219200"/>
            <a:ext cx="8153400" cy="502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>
            <a:endCxn id="4" idx="2"/>
          </p:cNvCxnSpPr>
          <p:nvPr/>
        </p:nvCxnSpPr>
        <p:spPr>
          <a:xfrm>
            <a:off x="4572000" y="3733800"/>
            <a:ext cx="38100" cy="25146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stCxn id="4" idx="1"/>
            <a:endCxn id="4" idx="3"/>
          </p:cNvCxnSpPr>
          <p:nvPr/>
        </p:nvCxnSpPr>
        <p:spPr>
          <a:xfrm>
            <a:off x="533400" y="3733800"/>
            <a:ext cx="8153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alice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810000"/>
            <a:ext cx="1257818" cy="1219200"/>
          </a:xfrm>
          <a:prstGeom prst="rect">
            <a:avLst/>
          </a:prstGeom>
        </p:spPr>
      </p:pic>
      <p:pic>
        <p:nvPicPr>
          <p:cNvPr id="11" name="Рисунок 10" descr="lhc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86200"/>
            <a:ext cx="1456450" cy="990600"/>
          </a:xfrm>
          <a:prstGeom prst="rect">
            <a:avLst/>
          </a:prstGeom>
        </p:spPr>
      </p:pic>
      <p:pic>
        <p:nvPicPr>
          <p:cNvPr id="12" name="Рисунок 11" descr="atl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1295400"/>
            <a:ext cx="1619596" cy="533400"/>
          </a:xfrm>
          <a:prstGeom prst="rect">
            <a:avLst/>
          </a:prstGeom>
        </p:spPr>
      </p:pic>
      <p:pic>
        <p:nvPicPr>
          <p:cNvPr id="13" name="Рисунок 12" descr="cm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9037" y="2590800"/>
            <a:ext cx="1071563" cy="106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1941255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Нарушение </a:t>
            </a:r>
            <a:r>
              <a:rPr lang="ru-RU" dirty="0" err="1" smtClean="0"/>
              <a:t>электрослабой</a:t>
            </a:r>
            <a:r>
              <a:rPr lang="ru-RU" dirty="0" smtClean="0"/>
              <a:t> симметрии:</a:t>
            </a:r>
            <a:r>
              <a:rPr lang="en-US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бозон </a:t>
            </a:r>
            <a:r>
              <a:rPr lang="ru-RU" dirty="0" err="1" smtClean="0">
                <a:solidFill>
                  <a:srgbClr val="C00000"/>
                </a:solidFill>
              </a:rPr>
              <a:t>Хиггса</a:t>
            </a:r>
            <a:r>
              <a:rPr lang="ru-RU" dirty="0" smtClean="0">
                <a:solidFill>
                  <a:srgbClr val="C00000"/>
                </a:solidFill>
              </a:rPr>
              <a:t> или Новая физика?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/>
          </a:p>
          <a:p>
            <a:r>
              <a:rPr lang="ru-RU" dirty="0"/>
              <a:t>П</a:t>
            </a:r>
            <a:r>
              <a:rPr lang="ru-RU" dirty="0" smtClean="0"/>
              <a:t>ространственно-временные симметрии</a:t>
            </a:r>
            <a:r>
              <a:rPr lang="en-US" dirty="0" smtClean="0"/>
              <a:t>: </a:t>
            </a:r>
            <a:r>
              <a:rPr lang="ru-RU" dirty="0">
                <a:solidFill>
                  <a:srgbClr val="C00000"/>
                </a:solidFill>
              </a:rPr>
              <a:t>дополнительные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измерения</a:t>
            </a:r>
            <a:r>
              <a:rPr lang="ru-RU" dirty="0">
                <a:solidFill>
                  <a:srgbClr val="C00000"/>
                </a:solidFill>
              </a:rPr>
              <a:t>, черные дыры, </a:t>
            </a:r>
            <a:r>
              <a:rPr lang="ru-RU" dirty="0" smtClean="0">
                <a:solidFill>
                  <a:srgbClr val="C00000"/>
                </a:solidFill>
              </a:rPr>
              <a:t>КК-состояния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</a:p>
          <a:p>
            <a:endParaRPr lang="en-US" dirty="0" smtClean="0"/>
          </a:p>
          <a:p>
            <a:r>
              <a:rPr lang="ru-RU" dirty="0" err="1" smtClean="0"/>
              <a:t>Суперсимметрия</a:t>
            </a:r>
            <a:r>
              <a:rPr lang="ru-RU" dirty="0" smtClean="0"/>
              <a:t>: </a:t>
            </a:r>
            <a:r>
              <a:rPr lang="ru-RU" dirty="0" err="1" smtClean="0">
                <a:solidFill>
                  <a:srgbClr val="C00000"/>
                </a:solidFill>
              </a:rPr>
              <a:t>суперпартнеры</a:t>
            </a:r>
            <a:r>
              <a:rPr lang="en-US" dirty="0" smtClean="0">
                <a:solidFill>
                  <a:srgbClr val="C00000"/>
                </a:solidFill>
              </a:rPr>
              <a:t>? </a:t>
            </a:r>
            <a:r>
              <a:rPr lang="ru-RU" dirty="0" smtClean="0">
                <a:solidFill>
                  <a:srgbClr val="C00000"/>
                </a:solidFill>
              </a:rPr>
              <a:t>Темная материя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286000" y="41718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3400" y="51054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CP</a:t>
            </a:r>
            <a:r>
              <a:rPr lang="en-US" dirty="0" smtClean="0"/>
              <a:t>-</a:t>
            </a:r>
            <a:r>
              <a:rPr lang="ru-RU" dirty="0" smtClean="0"/>
              <a:t>нарушение</a:t>
            </a:r>
            <a:r>
              <a:rPr lang="en-US" dirty="0" smtClean="0"/>
              <a:t>: </a:t>
            </a:r>
            <a:r>
              <a:rPr lang="ru-RU" dirty="0" smtClean="0">
                <a:solidFill>
                  <a:srgbClr val="C00000"/>
                </a:solidFill>
              </a:rPr>
              <a:t>новые источники</a:t>
            </a:r>
            <a:r>
              <a:rPr lang="en-US" dirty="0" smtClean="0"/>
              <a:t>?</a:t>
            </a:r>
          </a:p>
          <a:p>
            <a:r>
              <a:rPr lang="ru-RU" dirty="0" smtClean="0"/>
              <a:t>Барионная асимметрия</a:t>
            </a:r>
            <a:r>
              <a:rPr lang="en-US" dirty="0" smtClean="0"/>
              <a:t>.</a:t>
            </a:r>
          </a:p>
          <a:p>
            <a:r>
              <a:rPr lang="ru-RU" dirty="0" smtClean="0"/>
              <a:t>Непрямой поиск</a:t>
            </a:r>
            <a:r>
              <a:rPr lang="en-US" dirty="0" smtClean="0"/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суперпартнеров</a:t>
            </a:r>
            <a:r>
              <a:rPr lang="en-US" dirty="0" smtClean="0"/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4572000" y="495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Киральная</a:t>
            </a:r>
            <a:r>
              <a:rPr lang="ru-RU" dirty="0" smtClean="0"/>
              <a:t> симметрия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C00000"/>
                </a:solidFill>
              </a:rPr>
              <a:t>картина </a:t>
            </a:r>
            <a:r>
              <a:rPr lang="ru-RU" dirty="0" smtClean="0">
                <a:solidFill>
                  <a:srgbClr val="C00000"/>
                </a:solidFill>
              </a:rPr>
              <a:t>восстановления.</a:t>
            </a:r>
            <a:r>
              <a:rPr lang="en-US" dirty="0" smtClean="0"/>
              <a:t> </a:t>
            </a:r>
            <a:r>
              <a:rPr lang="ru-RU" dirty="0" err="1" smtClean="0"/>
              <a:t>Деконфайнмент</a:t>
            </a:r>
            <a:r>
              <a:rPr lang="en-US" dirty="0" smtClean="0"/>
              <a:t>.</a:t>
            </a:r>
          </a:p>
          <a:p>
            <a:r>
              <a:rPr lang="ru-RU" dirty="0" smtClean="0"/>
              <a:t> Нарушение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-</a:t>
            </a:r>
            <a:r>
              <a:rPr lang="ru-RU" dirty="0" smtClean="0"/>
              <a:t>четности в сильных магнитных полях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5867400" y="401651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ea typeface="Adobe Gothic Std B" pitchFamily="34" charset="-128"/>
              </a:rPr>
              <a:t>Новое состояние материи</a:t>
            </a:r>
            <a:endParaRPr lang="ru-RU" sz="2000" dirty="0">
              <a:solidFill>
                <a:srgbClr val="FF0000"/>
              </a:solidFill>
              <a:ea typeface="Adobe Gothic Std B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19400" y="13716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General purpose – </a:t>
            </a:r>
            <a:r>
              <a:rPr lang="ru-RU" sz="2000" dirty="0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все с большим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p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T</a:t>
            </a:r>
            <a:r>
              <a:rPr lang="ru-RU" sz="2000" dirty="0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 </a:t>
            </a:r>
            <a:endParaRPr lang="ru-RU" sz="2000" dirty="0">
              <a:solidFill>
                <a:srgbClr val="FF0000"/>
              </a:solidFill>
              <a:latin typeface="+mn-lt"/>
              <a:ea typeface="Adobe Gothic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40386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Загадка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+mn-lt"/>
                <a:ea typeface="Adobe Gothic Std B" pitchFamily="34" charset="-128"/>
              </a:rPr>
              <a:t>аромата </a:t>
            </a:r>
            <a:endParaRPr lang="ru-RU" sz="2000" dirty="0">
              <a:solidFill>
                <a:srgbClr val="FF0000"/>
              </a:solidFill>
              <a:latin typeface="+mn-lt"/>
              <a:ea typeface="Adobe Gothic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36" grpId="0"/>
      <p:bldP spid="37" grpId="0"/>
      <p:bldP spid="38" grpId="0"/>
      <p:bldP spid="41" grpId="0"/>
      <p:bldP spid="4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79475" y="5175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2489200" y="381000"/>
            <a:ext cx="4301306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Четыре </a:t>
            </a:r>
            <a:r>
              <a:rPr lang="ru-RU" sz="3200" dirty="0" smtClean="0">
                <a:solidFill>
                  <a:srgbClr val="FF0000"/>
                </a:solidFill>
              </a:rPr>
              <a:t>элемента</a:t>
            </a:r>
          </a:p>
          <a:p>
            <a:endParaRPr lang="ru-RU" sz="3200" dirty="0">
              <a:latin typeface="Haettenschweiler" pitchFamily="34" charset="0"/>
            </a:endParaRPr>
          </a:p>
          <a:p>
            <a:endParaRPr lang="ru-RU" sz="3200" dirty="0">
              <a:latin typeface="Haettenschweiler" pitchFamily="34" charset="0"/>
            </a:endParaRPr>
          </a:p>
          <a:p>
            <a:endParaRPr lang="ru-RU" sz="3200" dirty="0">
              <a:latin typeface="Haettenschweiler" pitchFamily="34" charset="0"/>
            </a:endParaRPr>
          </a:p>
          <a:p>
            <a:r>
              <a:rPr lang="ru-RU" sz="3200" dirty="0">
                <a:solidFill>
                  <a:srgbClr val="FF0000"/>
                </a:solidFill>
              </a:rPr>
              <a:t>Пять Платоновых тел</a:t>
            </a:r>
            <a:endParaRPr lang="en-US" sz="3200" dirty="0">
              <a:solidFill>
                <a:srgbClr val="FF0000"/>
              </a:solidFill>
            </a:endParaRPr>
          </a:p>
          <a:p>
            <a:endParaRPr lang="ru-RU" sz="3200" dirty="0"/>
          </a:p>
          <a:p>
            <a:endParaRPr lang="en-US" sz="3200" b="1" dirty="0"/>
          </a:p>
          <a:p>
            <a:endParaRPr lang="ru-RU" dirty="0"/>
          </a:p>
        </p:txBody>
      </p:sp>
      <p:pic>
        <p:nvPicPr>
          <p:cNvPr id="23556" name="Picture 7" descr="polyhi_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9450" y="2819400"/>
            <a:ext cx="2495550" cy="226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114800" y="4114800"/>
            <a:ext cx="76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76325"/>
            <a:ext cx="67532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000" y="51816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Атомистическая картина </a:t>
            </a:r>
            <a:r>
              <a:rPr lang="ru-RU" dirty="0" err="1" smtClean="0">
                <a:solidFill>
                  <a:srgbClr val="00CC00"/>
                </a:solidFill>
              </a:rPr>
              <a:t>Демокрита</a:t>
            </a:r>
            <a:r>
              <a:rPr lang="ru-RU" dirty="0" smtClean="0">
                <a:solidFill>
                  <a:srgbClr val="00CC00"/>
                </a:solidFill>
              </a:rPr>
              <a:t> (</a:t>
            </a:r>
            <a:r>
              <a:rPr lang="en-US" dirty="0" smtClean="0">
                <a:solidFill>
                  <a:srgbClr val="00CC00"/>
                </a:solidFill>
              </a:rPr>
              <a:t>Democritus)</a:t>
            </a:r>
            <a:r>
              <a:rPr lang="ru-RU" sz="2400" dirty="0" smtClean="0">
                <a:solidFill>
                  <a:srgbClr val="00CC00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–</a:t>
            </a:r>
            <a:r>
              <a:rPr lang="ru-RU" sz="2400" dirty="0" smtClean="0">
                <a:solidFill>
                  <a:srgbClr val="00CC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ru-RU" sz="2400" dirty="0" smtClean="0"/>
              <a:t> </a:t>
            </a:r>
            <a:r>
              <a:rPr lang="ru-RU" dirty="0" smtClean="0">
                <a:solidFill>
                  <a:srgbClr val="0000FF"/>
                </a:solidFill>
              </a:rPr>
              <a:t>век до Рождества Христова. В </a:t>
            </a:r>
            <a:r>
              <a:rPr lang="en-US" dirty="0" smtClean="0">
                <a:solidFill>
                  <a:srgbClr val="FF0000"/>
                </a:solidFill>
              </a:rPr>
              <a:t>XVIII</a:t>
            </a:r>
            <a:r>
              <a:rPr lang="ru-RU" sz="2400" dirty="0" smtClean="0"/>
              <a:t> </a:t>
            </a:r>
            <a:r>
              <a:rPr lang="ru-RU" dirty="0" smtClean="0">
                <a:solidFill>
                  <a:srgbClr val="0000FF"/>
                </a:solidFill>
              </a:rPr>
              <a:t>веке</a:t>
            </a:r>
            <a:r>
              <a:rPr lang="ru-RU" sz="2400" dirty="0" smtClean="0"/>
              <a:t> </a:t>
            </a:r>
            <a:r>
              <a:rPr lang="ru-RU" dirty="0" smtClean="0">
                <a:solidFill>
                  <a:srgbClr val="00CC00"/>
                </a:solidFill>
              </a:rPr>
              <a:t>Лавуазье (</a:t>
            </a:r>
            <a:r>
              <a:rPr lang="en-US" dirty="0" smtClean="0">
                <a:solidFill>
                  <a:srgbClr val="00CC00"/>
                </a:solidFill>
              </a:rPr>
              <a:t>Lavoisier)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00CC00"/>
                </a:solidFill>
              </a:rPr>
              <a:t>Дальтон </a:t>
            </a:r>
            <a:r>
              <a:rPr lang="en-US" dirty="0" smtClean="0">
                <a:solidFill>
                  <a:srgbClr val="00CC00"/>
                </a:solidFill>
              </a:rPr>
              <a:t>(Dalton) </a:t>
            </a:r>
            <a:r>
              <a:rPr lang="ru-RU" dirty="0" smtClean="0">
                <a:solidFill>
                  <a:srgbClr val="0000FF"/>
                </a:solidFill>
              </a:rPr>
              <a:t>и другие формулируют                </a:t>
            </a:r>
            <a:r>
              <a:rPr lang="ru-RU" sz="2400" b="1" i="1" dirty="0" smtClean="0">
                <a:solidFill>
                  <a:srgbClr val="FF3300"/>
                </a:solidFill>
              </a:rPr>
              <a:t>атомную гипотезу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3810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a typeface="+mj-ea"/>
              </a:rPr>
              <a:t>Реконструкция частиц</a:t>
            </a:r>
            <a:endParaRPr lang="en-US" sz="3600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168400"/>
            <a:ext cx="8362950" cy="5689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0000FF"/>
                </a:solidFill>
              </a:rPr>
              <a:t>Экспериментально регистрируются продукты рр столкновений – долгоживущие заряженные частицы </a:t>
            </a:r>
            <a:r>
              <a:rPr lang="en-GB" sz="2400" dirty="0">
                <a:solidFill>
                  <a:srgbClr val="0000FF"/>
                </a:solidFill>
              </a:rPr>
              <a:t>(e, </a:t>
            </a:r>
            <a:r>
              <a:rPr lang="el-GR" sz="2400" dirty="0">
                <a:solidFill>
                  <a:srgbClr val="0000FF"/>
                </a:solidFill>
              </a:rPr>
              <a:t>μ</a:t>
            </a:r>
            <a:r>
              <a:rPr lang="ru-RU" sz="2400" dirty="0">
                <a:solidFill>
                  <a:srgbClr val="0000FF"/>
                </a:solidFill>
              </a:rPr>
              <a:t>, </a:t>
            </a:r>
            <a:r>
              <a:rPr lang="el-GR" sz="2400" dirty="0">
                <a:solidFill>
                  <a:srgbClr val="0000FF"/>
                </a:solidFill>
              </a:rPr>
              <a:t>π</a:t>
            </a:r>
            <a:r>
              <a:rPr lang="en-GB" sz="2400" dirty="0">
                <a:solidFill>
                  <a:srgbClr val="0000FF"/>
                </a:solidFill>
              </a:rPr>
              <a:t>, p, K) </a:t>
            </a:r>
            <a:r>
              <a:rPr lang="ru-RU" sz="2400" dirty="0">
                <a:solidFill>
                  <a:srgbClr val="0000FF"/>
                </a:solidFill>
              </a:rPr>
              <a:t>и нейтральные</a:t>
            </a:r>
            <a:r>
              <a:rPr lang="en-GB" sz="2400" dirty="0">
                <a:solidFill>
                  <a:srgbClr val="0000FF"/>
                </a:solidFill>
              </a:rPr>
              <a:t> (</a:t>
            </a:r>
            <a:r>
              <a:rPr lang="el-GR" sz="2400" dirty="0">
                <a:solidFill>
                  <a:srgbClr val="0000FF"/>
                </a:solidFill>
              </a:rPr>
              <a:t>γ</a:t>
            </a:r>
            <a:r>
              <a:rPr lang="en-GB" sz="2400" dirty="0">
                <a:solidFill>
                  <a:srgbClr val="0000FF"/>
                </a:solidFill>
              </a:rPr>
              <a:t>, n)</a:t>
            </a:r>
            <a:endParaRPr lang="ru-RU" sz="24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0000FF"/>
                </a:solidFill>
              </a:rPr>
              <a:t>Эта информация используется для реконструкции короткоживущих частиц</a:t>
            </a:r>
            <a:endParaRPr lang="en-GB" sz="2000" dirty="0">
              <a:solidFill>
                <a:srgbClr val="CC3399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>
              <a:solidFill>
                <a:srgbClr val="CC3399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GB" sz="20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>
              <a:solidFill>
                <a:srgbClr val="009900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9900"/>
                </a:solidFill>
                <a:latin typeface="+mn-lt"/>
                <a:cs typeface="+mn-cs"/>
              </a:rPr>
              <a:t>    </a:t>
            </a:r>
            <a:r>
              <a:rPr lang="en-GB" sz="2000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ru-RU" sz="2400" dirty="0">
                <a:solidFill>
                  <a:srgbClr val="009900"/>
                </a:solidFill>
                <a:latin typeface="+mn-lt"/>
                <a:cs typeface="+mn-cs"/>
              </a:rPr>
              <a:t>Например, в двухчастичном распаде</a:t>
            </a:r>
            <a:r>
              <a:rPr lang="en-GB" sz="2400" dirty="0">
                <a:solidFill>
                  <a:srgbClr val="009900"/>
                </a:solidFill>
                <a:latin typeface="+mn-lt"/>
                <a:cs typeface="+mn-cs"/>
              </a:rPr>
              <a:t>:  </a:t>
            </a:r>
            <a:br>
              <a:rPr lang="en-GB" sz="2400" dirty="0">
                <a:solidFill>
                  <a:srgbClr val="009900"/>
                </a:solidFill>
                <a:latin typeface="+mn-lt"/>
                <a:cs typeface="+mn-cs"/>
              </a:rPr>
            </a:br>
            <a:r>
              <a:rPr lang="en-GB" sz="2400" dirty="0">
                <a:solidFill>
                  <a:srgbClr val="009900"/>
                </a:solidFill>
                <a:latin typeface="+mn-lt"/>
                <a:cs typeface="+mn-cs"/>
              </a:rPr>
              <a:t>	</a:t>
            </a:r>
            <a:r>
              <a:rPr lang="en-GB" sz="2400" i="1" dirty="0">
                <a:latin typeface="+mn-lt"/>
                <a:cs typeface="+mn-cs"/>
              </a:rPr>
              <a:t>M</a:t>
            </a:r>
            <a:r>
              <a:rPr lang="en-GB" sz="2400" baseline="30000" dirty="0">
                <a:latin typeface="+mn-lt"/>
                <a:cs typeface="+mn-cs"/>
              </a:rPr>
              <a:t>2</a:t>
            </a:r>
            <a:r>
              <a:rPr lang="en-GB" sz="2400" dirty="0">
                <a:latin typeface="+mn-lt"/>
                <a:cs typeface="+mn-cs"/>
              </a:rPr>
              <a:t> = </a:t>
            </a:r>
            <a:r>
              <a:rPr lang="en-GB" sz="2400" i="1" dirty="0">
                <a:latin typeface="+mn-lt"/>
                <a:cs typeface="+mn-cs"/>
              </a:rPr>
              <a:t>m</a:t>
            </a:r>
            <a:r>
              <a:rPr lang="en-GB" sz="2400" baseline="-25000" dirty="0">
                <a:latin typeface="+mn-lt"/>
                <a:cs typeface="+mn-cs"/>
              </a:rPr>
              <a:t>1</a:t>
            </a:r>
            <a:r>
              <a:rPr lang="en-GB" sz="2400" baseline="30000" dirty="0">
                <a:latin typeface="+mn-lt"/>
                <a:cs typeface="+mn-cs"/>
              </a:rPr>
              <a:t>2 </a:t>
            </a:r>
            <a:r>
              <a:rPr lang="en-GB" sz="2400" dirty="0">
                <a:latin typeface="+mn-lt"/>
                <a:cs typeface="+mn-cs"/>
              </a:rPr>
              <a:t>+ </a:t>
            </a:r>
            <a:r>
              <a:rPr lang="en-GB" sz="2400" i="1" dirty="0">
                <a:latin typeface="+mn-lt"/>
                <a:cs typeface="+mn-cs"/>
              </a:rPr>
              <a:t>m</a:t>
            </a:r>
            <a:r>
              <a:rPr lang="en-GB" sz="2400" baseline="-25000" dirty="0">
                <a:latin typeface="+mn-lt"/>
                <a:cs typeface="+mn-cs"/>
              </a:rPr>
              <a:t>2</a:t>
            </a:r>
            <a:r>
              <a:rPr lang="en-GB" sz="2400" baseline="30000" dirty="0">
                <a:latin typeface="+mn-lt"/>
                <a:cs typeface="+mn-cs"/>
              </a:rPr>
              <a:t>2 </a:t>
            </a:r>
            <a:r>
              <a:rPr lang="en-GB" sz="2400" dirty="0">
                <a:latin typeface="+mn-lt"/>
                <a:cs typeface="+mn-cs"/>
              </a:rPr>
              <a:t>+ 2(</a:t>
            </a:r>
            <a:r>
              <a:rPr lang="en-GB" sz="2400" i="1" dirty="0">
                <a:latin typeface="+mn-lt"/>
                <a:cs typeface="+mn-cs"/>
              </a:rPr>
              <a:t>E</a:t>
            </a:r>
            <a:r>
              <a:rPr lang="en-GB" sz="2400" baseline="-25000" dirty="0">
                <a:latin typeface="+mn-lt"/>
                <a:cs typeface="+mn-cs"/>
              </a:rPr>
              <a:t>1</a:t>
            </a:r>
            <a:r>
              <a:rPr lang="en-GB" sz="2400" i="1" dirty="0">
                <a:latin typeface="+mn-lt"/>
                <a:cs typeface="+mn-cs"/>
              </a:rPr>
              <a:t>E</a:t>
            </a:r>
            <a:r>
              <a:rPr lang="en-GB" sz="2400" baseline="-25000" dirty="0">
                <a:latin typeface="+mn-lt"/>
                <a:cs typeface="+mn-cs"/>
              </a:rPr>
              <a:t>2 </a:t>
            </a:r>
            <a:r>
              <a:rPr lang="en-GB" sz="2400" dirty="0">
                <a:latin typeface="Symbol" pitchFamily="18" charset="2"/>
                <a:cs typeface="+mn-cs"/>
              </a:rPr>
              <a:t>-</a:t>
            </a:r>
            <a:r>
              <a:rPr lang="en-GB" sz="2400" dirty="0">
                <a:latin typeface="+mn-lt"/>
                <a:cs typeface="+mn-cs"/>
              </a:rPr>
              <a:t> </a:t>
            </a:r>
            <a:r>
              <a:rPr lang="en-GB" sz="2400" i="1" dirty="0">
                <a:latin typeface="+mn-lt"/>
                <a:cs typeface="+mn-cs"/>
              </a:rPr>
              <a:t>p</a:t>
            </a:r>
            <a:r>
              <a:rPr lang="en-GB" sz="2400" baseline="-25000" dirty="0">
                <a:latin typeface="+mn-lt"/>
                <a:cs typeface="+mn-cs"/>
              </a:rPr>
              <a:t>1</a:t>
            </a:r>
            <a:r>
              <a:rPr lang="en-GB" sz="2400" i="1" dirty="0">
                <a:latin typeface="+mn-lt"/>
                <a:cs typeface="+mn-cs"/>
              </a:rPr>
              <a:t>p</a:t>
            </a:r>
            <a:r>
              <a:rPr lang="en-GB" sz="2400" baseline="-25000" dirty="0">
                <a:latin typeface="+mn-lt"/>
                <a:cs typeface="+mn-cs"/>
              </a:rPr>
              <a:t>2 </a:t>
            </a:r>
            <a:r>
              <a:rPr lang="en-GB" sz="2400" dirty="0" err="1">
                <a:latin typeface="+mn-lt"/>
                <a:cs typeface="+mn-cs"/>
              </a:rPr>
              <a:t>cos</a:t>
            </a:r>
            <a:r>
              <a:rPr lang="en-GB" sz="2400" i="1" dirty="0" err="1">
                <a:latin typeface="Symbol" pitchFamily="18" charset="2"/>
                <a:cs typeface="+mn-cs"/>
              </a:rPr>
              <a:t>q</a:t>
            </a:r>
            <a:r>
              <a:rPr lang="en-GB" sz="2400" i="1" dirty="0">
                <a:latin typeface="+mn-lt"/>
                <a:cs typeface="+mn-cs"/>
              </a:rPr>
              <a:t> </a:t>
            </a:r>
            <a:r>
              <a:rPr lang="en-GB" sz="2400" dirty="0">
                <a:latin typeface="+mn-lt"/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rgbClr val="009900"/>
                </a:solidFill>
                <a:latin typeface="+mn-lt"/>
                <a:cs typeface="+mn-cs"/>
              </a:rPr>
              <a:t>	</a:t>
            </a:r>
            <a:r>
              <a:rPr lang="ru-RU" sz="2400" dirty="0">
                <a:solidFill>
                  <a:srgbClr val="009900"/>
                </a:solidFill>
                <a:latin typeface="+mn-lt"/>
                <a:cs typeface="+mn-cs"/>
              </a:rPr>
              <a:t>для восстановления массы первичной частицы необходимо знать импульсы продуктов распада, угол между ними и тип частиц (т.е. их массы).</a:t>
            </a:r>
            <a:endParaRPr lang="en-GB" sz="2400" dirty="0">
              <a:solidFill>
                <a:srgbClr val="009900"/>
              </a:solidFill>
              <a:latin typeface="+mn-lt"/>
              <a:cs typeface="+mn-cs"/>
            </a:endParaRPr>
          </a:p>
        </p:txBody>
      </p:sp>
      <p:pic>
        <p:nvPicPr>
          <p:cNvPr id="68612" name="Picture 5" descr="m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028950"/>
            <a:ext cx="23764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0" y="381000"/>
            <a:ext cx="10361613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0"/>
            <a:ext cx="8890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388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Как физики узнают о том, что «что-то есть»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ms_dimu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4920" y="1447800"/>
            <a:ext cx="6659880" cy="462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038" y="381000"/>
            <a:ext cx="6100762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11713"/>
            <a:ext cx="4800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5410200" y="5410200"/>
            <a:ext cx="31255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00FF"/>
                </a:solidFill>
              </a:rPr>
              <a:t>Адронный</a:t>
            </a:r>
            <a:r>
              <a:rPr lang="ru-RU" sz="2400" dirty="0">
                <a:solidFill>
                  <a:srgbClr val="0000FF"/>
                </a:solidFill>
              </a:rPr>
              <a:t> резонанс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X(3872)</a:t>
            </a:r>
            <a:endParaRPr lang="en-US" sz="2400" dirty="0">
              <a:solidFill>
                <a:srgbClr val="FF0000"/>
              </a:solidFill>
            </a:endParaRPr>
          </a:p>
          <a:p>
            <a:endParaRPr lang="ru-RU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133600" y="457200"/>
            <a:ext cx="47163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В поисках бозона </a:t>
            </a:r>
            <a:r>
              <a:rPr lang="ru-RU" sz="2800" i="1" dirty="0" err="1" smtClean="0">
                <a:solidFill>
                  <a:srgbClr val="FF0000"/>
                </a:solidFill>
                <a:latin typeface="Bookman Old Style" pitchFamily="18" charset="0"/>
              </a:rPr>
              <a:t>Хиггса</a:t>
            </a:r>
            <a:endParaRPr lang="ru-RU" sz="28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Peter Higgs May 30th 2008-small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3733800" cy="2493645"/>
          </a:xfrm>
          <a:prstGeom prst="rect">
            <a:avLst/>
          </a:prstGeom>
        </p:spPr>
      </p:pic>
      <p:pic>
        <p:nvPicPr>
          <p:cNvPr id="4" name="Рисунок 3" descr="eeee-run167675-evt876658967-rph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733800"/>
            <a:ext cx="3733800" cy="2590324"/>
          </a:xfrm>
          <a:prstGeom prst="rect">
            <a:avLst/>
          </a:prstGeom>
        </p:spPr>
      </p:pic>
      <p:pic>
        <p:nvPicPr>
          <p:cNvPr id="7" name="Рисунок 6" descr="1112301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733800"/>
            <a:ext cx="3200400" cy="2600713"/>
          </a:xfrm>
          <a:prstGeom prst="rect">
            <a:avLst/>
          </a:prstGeom>
        </p:spPr>
      </p:pic>
      <p:pic>
        <p:nvPicPr>
          <p:cNvPr id="9" name="Рисунок 8" descr="higgstogag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8683" y="1295400"/>
            <a:ext cx="3923317" cy="222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19337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524000" y="619780"/>
            <a:ext cx="6327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В поисках бозона </a:t>
            </a:r>
            <a:r>
              <a:rPr lang="ru-RU" sz="2800" i="1" dirty="0" err="1" smtClean="0">
                <a:solidFill>
                  <a:srgbClr val="FF0000"/>
                </a:solidFill>
                <a:latin typeface="Bookman Old Style" pitchFamily="18" charset="0"/>
              </a:rPr>
              <a:t>Хиггса</a:t>
            </a:r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 – </a:t>
            </a:r>
            <a:r>
              <a:rPr lang="en-US" sz="2800" i="1" dirty="0" smtClean="0">
                <a:solidFill>
                  <a:srgbClr val="FF0000"/>
                </a:solidFill>
                <a:latin typeface="Bookman Old Style" pitchFamily="18" charset="0"/>
              </a:rPr>
              <a:t>ATLAS</a:t>
            </a:r>
            <a:endParaRPr lang="ru-RU" sz="28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95374"/>
            <a:ext cx="50659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569716" y="533400"/>
            <a:ext cx="5745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В поисках бозона </a:t>
            </a:r>
            <a:r>
              <a:rPr lang="ru-RU" sz="2800" i="1" dirty="0" err="1" smtClean="0">
                <a:solidFill>
                  <a:srgbClr val="FF0000"/>
                </a:solidFill>
                <a:latin typeface="Bookman Old Style" pitchFamily="18" charset="0"/>
              </a:rPr>
              <a:t>Хиггса</a:t>
            </a:r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 – </a:t>
            </a:r>
            <a:r>
              <a:rPr lang="en-US" sz="2800" i="1" dirty="0" smtClean="0">
                <a:solidFill>
                  <a:srgbClr val="FF0000"/>
                </a:solidFill>
                <a:latin typeface="Bookman Old Style" pitchFamily="18" charset="0"/>
              </a:rPr>
              <a:t>CMS</a:t>
            </a:r>
            <a:endParaRPr lang="ru-RU" sz="28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3982" y="533400"/>
            <a:ext cx="822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Как физики узнают о том, что чего-то нет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AtlasSearches_exotics_lhcc_dec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127305"/>
            <a:ext cx="7010399" cy="5290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848600" cy="59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end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95313"/>
            <a:ext cx="16811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12763" y="500063"/>
            <a:ext cx="60404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В </a:t>
            </a:r>
            <a:r>
              <a:rPr lang="ru-RU" sz="2400">
                <a:solidFill>
                  <a:srgbClr val="FF0000"/>
                </a:solidFill>
              </a:rPr>
              <a:t>1868</a:t>
            </a:r>
            <a:r>
              <a:rPr lang="ru-RU" sz="2400">
                <a:solidFill>
                  <a:srgbClr val="0000FF"/>
                </a:solidFill>
              </a:rPr>
              <a:t> году </a:t>
            </a:r>
            <a:r>
              <a:rPr lang="ru-RU" sz="2400" i="1">
                <a:solidFill>
                  <a:srgbClr val="00B050"/>
                </a:solidFill>
              </a:rPr>
              <a:t>Д.И.Менделеев</a:t>
            </a:r>
            <a:r>
              <a:rPr lang="ru-RU" sz="2400" i="1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записывает</a:t>
            </a:r>
          </a:p>
          <a:p>
            <a:r>
              <a:rPr lang="ru-RU" sz="2400">
                <a:solidFill>
                  <a:srgbClr val="0000FF"/>
                </a:solidFill>
              </a:rPr>
              <a:t>свою периодическую таблицу, в которую</a:t>
            </a:r>
          </a:p>
          <a:p>
            <a:r>
              <a:rPr lang="ru-RU" sz="2400">
                <a:solidFill>
                  <a:srgbClr val="0000FF"/>
                </a:solidFill>
              </a:rPr>
              <a:t>включает 63 известных тогда элемента.</a:t>
            </a:r>
          </a:p>
          <a:p>
            <a:r>
              <a:rPr lang="ru-RU" sz="2400">
                <a:solidFill>
                  <a:srgbClr val="0000FF"/>
                </a:solidFill>
              </a:rPr>
              <a:t>К </a:t>
            </a:r>
            <a:r>
              <a:rPr lang="ru-RU" sz="2400">
                <a:solidFill>
                  <a:srgbClr val="FF0000"/>
                </a:solidFill>
              </a:rPr>
              <a:t>1896</a:t>
            </a:r>
            <a:r>
              <a:rPr lang="ru-RU" sz="2400">
                <a:solidFill>
                  <a:srgbClr val="0000FF"/>
                </a:solidFill>
              </a:rPr>
              <a:t> году было открыто уже 77 атомов</a:t>
            </a:r>
          </a:p>
          <a:p>
            <a:r>
              <a:rPr lang="ru-RU" sz="2400">
                <a:solidFill>
                  <a:srgbClr val="0000FF"/>
                </a:solidFill>
              </a:rPr>
              <a:t>и все они считались элементарными.  </a:t>
            </a:r>
          </a:p>
        </p:txBody>
      </p:sp>
      <p:pic>
        <p:nvPicPr>
          <p:cNvPr id="24580" name="Picture 8" descr="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5908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31614" y="482025"/>
            <a:ext cx="5585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 чем мы сегодня говорили: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19112" y="1142286"/>
            <a:ext cx="832008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Tx/>
              <a:buChar char="•"/>
            </a:pPr>
            <a:r>
              <a:rPr lang="ru-RU" sz="2800" dirty="0"/>
              <a:t> </a:t>
            </a:r>
            <a:r>
              <a:rPr lang="ru-RU" sz="2800" dirty="0">
                <a:solidFill>
                  <a:srgbClr val="0000FF"/>
                </a:solidFill>
              </a:rPr>
              <a:t>материя окружающего нас мира построена </a:t>
            </a:r>
            <a:r>
              <a:rPr lang="ru-RU" sz="2800" dirty="0" smtClean="0">
                <a:solidFill>
                  <a:srgbClr val="0000FF"/>
                </a:solidFill>
              </a:rPr>
              <a:t>из </a:t>
            </a:r>
            <a:r>
              <a:rPr lang="ru-RU" sz="2800" dirty="0" smtClean="0">
                <a:solidFill>
                  <a:srgbClr val="FF00FF"/>
                </a:solidFill>
              </a:rPr>
              <a:t>электронов</a:t>
            </a:r>
            <a:r>
              <a:rPr lang="ru-RU" sz="2800" dirty="0" smtClean="0">
                <a:solidFill>
                  <a:srgbClr val="0000FF"/>
                </a:solidFill>
              </a:rPr>
              <a:t>, </a:t>
            </a:r>
            <a:r>
              <a:rPr lang="ru-RU" sz="2800" dirty="0">
                <a:solidFill>
                  <a:srgbClr val="0000FF"/>
                </a:solidFill>
              </a:rPr>
              <a:t>а также </a:t>
            </a:r>
            <a:r>
              <a:rPr lang="ru-RU" sz="2800" dirty="0">
                <a:solidFill>
                  <a:srgbClr val="FF00FF"/>
                </a:solidFill>
              </a:rPr>
              <a:t>протонов</a:t>
            </a:r>
            <a:r>
              <a:rPr lang="ru-RU" sz="2800" dirty="0">
                <a:solidFill>
                  <a:srgbClr val="0000FF"/>
                </a:solidFill>
              </a:rPr>
              <a:t> и </a:t>
            </a:r>
            <a:r>
              <a:rPr lang="ru-RU" sz="2800" dirty="0">
                <a:solidFill>
                  <a:srgbClr val="FF00FF"/>
                </a:solidFill>
              </a:rPr>
              <a:t>нейтронов</a:t>
            </a:r>
            <a:r>
              <a:rPr lang="ru-RU" sz="2800" dirty="0">
                <a:solidFill>
                  <a:srgbClr val="0000FF"/>
                </a:solidFill>
              </a:rPr>
              <a:t>, </a:t>
            </a:r>
            <a:r>
              <a:rPr lang="ru-RU" sz="2800" dirty="0" smtClean="0">
                <a:solidFill>
                  <a:srgbClr val="0000FF"/>
                </a:solidFill>
              </a:rPr>
              <a:t>которые, </a:t>
            </a:r>
            <a:r>
              <a:rPr lang="ru-RU" sz="2800" dirty="0">
                <a:solidFill>
                  <a:srgbClr val="0000FF"/>
                </a:solidFill>
              </a:rPr>
              <a:t>состоят из </a:t>
            </a:r>
            <a:r>
              <a:rPr lang="ru-RU" sz="2800" dirty="0" smtClean="0">
                <a:solidFill>
                  <a:srgbClr val="0000FF"/>
                </a:solidFill>
              </a:rPr>
              <a:t>кварков двух </a:t>
            </a:r>
            <a:r>
              <a:rPr lang="ru-RU" sz="2800" dirty="0">
                <a:solidFill>
                  <a:srgbClr val="0000FF"/>
                </a:solidFill>
              </a:rPr>
              <a:t>типов – </a:t>
            </a:r>
            <a:r>
              <a:rPr lang="en-US" sz="2800" dirty="0">
                <a:solidFill>
                  <a:srgbClr val="FF00FF"/>
                </a:solidFill>
              </a:rPr>
              <a:t>u</a:t>
            </a:r>
            <a:r>
              <a:rPr lang="ru-RU" sz="2800" dirty="0">
                <a:solidFill>
                  <a:srgbClr val="0000FF"/>
                </a:solidFill>
              </a:rPr>
              <a:t> и </a:t>
            </a:r>
            <a:r>
              <a:rPr lang="en-US" sz="2800" dirty="0">
                <a:solidFill>
                  <a:srgbClr val="FF00FF"/>
                </a:solidFill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 также существуют более тяжелые кварки и </a:t>
            </a:r>
            <a:r>
              <a:rPr lang="ru-RU" sz="2800" dirty="0" smtClean="0">
                <a:solidFill>
                  <a:srgbClr val="0000FF"/>
                </a:solidFill>
              </a:rPr>
              <a:t>лептоны </a:t>
            </a:r>
            <a:r>
              <a:rPr lang="ru-RU" sz="2800" dirty="0">
                <a:solidFill>
                  <a:srgbClr val="0000FF"/>
                </a:solidFill>
              </a:rPr>
              <a:t>других типов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 каждая частица может вести себя как особая</a:t>
            </a:r>
          </a:p>
          <a:p>
            <a:pPr>
              <a:buClr>
                <a:srgbClr val="FF0000"/>
              </a:buClr>
            </a:pPr>
            <a:r>
              <a:rPr lang="ru-RU" sz="2800" dirty="0">
                <a:solidFill>
                  <a:srgbClr val="0000FF"/>
                </a:solidFill>
              </a:rPr>
              <a:t>волна – квантовая </a:t>
            </a:r>
            <a:r>
              <a:rPr lang="ru-RU" sz="2800" dirty="0">
                <a:solidFill>
                  <a:srgbClr val="FF00FF"/>
                </a:solidFill>
              </a:rPr>
              <a:t>волна де </a:t>
            </a:r>
            <a:r>
              <a:rPr lang="ru-RU" sz="2800" dirty="0" smtClean="0">
                <a:solidFill>
                  <a:srgbClr val="FF00FF"/>
                </a:solidFill>
              </a:rPr>
              <a:t>Бройля</a:t>
            </a:r>
            <a:r>
              <a:rPr lang="ru-RU" sz="2800" dirty="0" smtClean="0">
                <a:solidFill>
                  <a:srgbClr val="0000FF"/>
                </a:solidFill>
              </a:rPr>
              <a:t>, причем частота </a:t>
            </a:r>
            <a:r>
              <a:rPr lang="ru-RU" sz="2800" dirty="0">
                <a:solidFill>
                  <a:srgbClr val="0000FF"/>
                </a:solidFill>
              </a:rPr>
              <a:t>этой волны связана со </a:t>
            </a:r>
            <a:r>
              <a:rPr lang="ru-RU" sz="2800" dirty="0" smtClean="0">
                <a:solidFill>
                  <a:srgbClr val="0000FF"/>
                </a:solidFill>
              </a:rPr>
              <a:t>фундаментальной константой Природы </a:t>
            </a:r>
            <a:r>
              <a:rPr lang="ru-RU" sz="2800" dirty="0">
                <a:solidFill>
                  <a:srgbClr val="0000FF"/>
                </a:solidFill>
              </a:rPr>
              <a:t>– </a:t>
            </a:r>
            <a:r>
              <a:rPr lang="ru-RU" sz="2800" dirty="0">
                <a:solidFill>
                  <a:srgbClr val="FF00FF"/>
                </a:solidFill>
              </a:rPr>
              <a:t>постоянной Планка  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sz="2800" dirty="0">
                <a:solidFill>
                  <a:srgbClr val="0000FF"/>
                </a:solidFill>
              </a:rPr>
              <a:t> взаимодействия частиц, их свойства </a:t>
            </a:r>
            <a:r>
              <a:rPr lang="ru-RU" sz="2800" dirty="0" smtClean="0">
                <a:solidFill>
                  <a:srgbClr val="0000FF"/>
                </a:solidFill>
              </a:rPr>
              <a:t>и симметрии </a:t>
            </a:r>
            <a:r>
              <a:rPr lang="ru-RU" sz="2800" dirty="0">
                <a:solidFill>
                  <a:srgbClr val="0000FF"/>
                </a:solidFill>
              </a:rPr>
              <a:t>изучают на </a:t>
            </a:r>
            <a:r>
              <a:rPr lang="ru-RU" sz="2800" dirty="0">
                <a:solidFill>
                  <a:srgbClr val="FF00FF"/>
                </a:solidFill>
              </a:rPr>
              <a:t>ускорителях</a:t>
            </a:r>
            <a:r>
              <a:rPr lang="ru-RU" sz="2800" dirty="0">
                <a:solidFill>
                  <a:srgbClr val="0000FF"/>
                </a:solidFill>
              </a:rPr>
              <a:t>   </a:t>
            </a:r>
          </a:p>
          <a:p>
            <a:r>
              <a:rPr lang="ru-RU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34425"/>
            <a:ext cx="6220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 чем мы сегодня </a:t>
            </a:r>
            <a:r>
              <a:rPr lang="ru-RU" sz="3200" b="1" dirty="0" smtClean="0"/>
              <a:t>не</a:t>
            </a:r>
            <a:r>
              <a:rPr lang="ru-RU" sz="3200" dirty="0" smtClean="0">
                <a:solidFill>
                  <a:srgbClr val="FF0000"/>
                </a:solidFill>
              </a:rPr>
              <a:t> говорили: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295400"/>
            <a:ext cx="7602209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0000FF"/>
                </a:solidFill>
              </a:rPr>
              <a:t>ядерная физика на </a:t>
            </a:r>
            <a:r>
              <a:rPr lang="en-US" sz="2800" dirty="0" smtClean="0">
                <a:solidFill>
                  <a:srgbClr val="0000FF"/>
                </a:solidFill>
              </a:rPr>
              <a:t>LHC </a:t>
            </a:r>
            <a:endParaRPr lang="ru-RU" sz="2800" dirty="0" smtClean="0">
              <a:solidFill>
                <a:srgbClr val="0000FF"/>
              </a:solidFill>
            </a:endParaRPr>
          </a:p>
          <a:p>
            <a:r>
              <a:rPr lang="ru-RU" sz="2800" dirty="0" smtClean="0">
                <a:solidFill>
                  <a:srgbClr val="0000FF"/>
                </a:solidFill>
              </a:rPr>
              <a:t>  </a:t>
            </a:r>
            <a:r>
              <a:rPr lang="ru-RU" sz="2800" dirty="0" err="1" smtClean="0">
                <a:solidFill>
                  <a:srgbClr val="0000FF"/>
                </a:solidFill>
              </a:rPr>
              <a:t>кварк-глюонная</a:t>
            </a:r>
            <a:r>
              <a:rPr lang="ru-RU" sz="2800" dirty="0" smtClean="0">
                <a:solidFill>
                  <a:srgbClr val="0000FF"/>
                </a:solidFill>
              </a:rPr>
              <a:t> материя</a:t>
            </a:r>
          </a:p>
          <a:p>
            <a:endParaRPr lang="ru-RU" sz="2800" dirty="0" smtClean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FF"/>
                </a:solidFill>
              </a:rPr>
              <a:t> теории с дополнительными измерениями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  черные дыры</a:t>
            </a:r>
          </a:p>
          <a:p>
            <a:endParaRPr lang="ru-RU" sz="2800" dirty="0" smtClean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FF"/>
                </a:solidFill>
              </a:rPr>
              <a:t> поиски темной материи</a:t>
            </a:r>
          </a:p>
          <a:p>
            <a:pPr>
              <a:buClr>
                <a:srgbClr val="FF0000"/>
              </a:buClr>
            </a:pPr>
            <a:endParaRPr lang="ru-RU" sz="2800" dirty="0" smtClean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FF"/>
                </a:solidFill>
              </a:rPr>
              <a:t> физика нейтрино</a:t>
            </a:r>
          </a:p>
          <a:p>
            <a:pPr>
              <a:buClr>
                <a:srgbClr val="FF0000"/>
              </a:buClr>
            </a:pPr>
            <a:r>
              <a:rPr lang="ru-RU" sz="2800" dirty="0" smtClean="0">
                <a:solidFill>
                  <a:srgbClr val="0000FF"/>
                </a:solidFill>
              </a:rPr>
              <a:t>   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sz="2400" i="1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…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3938587"/>
            <a:ext cx="3657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lgerian" pitchFamily="82" charset="0"/>
              </a:rPr>
              <a:t>There are more things</a:t>
            </a:r>
          </a:p>
          <a:p>
            <a:r>
              <a:rPr lang="en-US" sz="2000" dirty="0" smtClean="0">
                <a:latin typeface="Algerian" pitchFamily="82" charset="0"/>
              </a:rPr>
              <a:t> in heaven and earth, </a:t>
            </a:r>
          </a:p>
          <a:p>
            <a:r>
              <a:rPr lang="en-US" sz="2000" dirty="0" smtClean="0">
                <a:latin typeface="Algerian" pitchFamily="82" charset="0"/>
              </a:rPr>
              <a:t>Horatio,</a:t>
            </a:r>
            <a:br>
              <a:rPr lang="en-US" sz="2000" dirty="0" smtClean="0">
                <a:latin typeface="Algerian" pitchFamily="82" charset="0"/>
              </a:rPr>
            </a:br>
            <a:r>
              <a:rPr lang="en-US" sz="2000" dirty="0" smtClean="0">
                <a:latin typeface="Algerian" pitchFamily="82" charset="0"/>
              </a:rPr>
              <a:t>Than are dreamt of in </a:t>
            </a:r>
          </a:p>
          <a:p>
            <a:r>
              <a:rPr lang="en-US" sz="2000" dirty="0" smtClean="0">
                <a:latin typeface="Algerian" pitchFamily="82" charset="0"/>
              </a:rPr>
              <a:t>your philosophy.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>
                <a:latin typeface="Algerian" pitchFamily="82" charset="0"/>
              </a:rPr>
              <a:t>Hamlet Act 1, </a:t>
            </a:r>
          </a:p>
          <a:p>
            <a:r>
              <a:rPr lang="en-US" i="1" dirty="0" smtClean="0">
                <a:latin typeface="Algerian" pitchFamily="82" charset="0"/>
              </a:rPr>
              <a:t>scene 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57350"/>
            <a:ext cx="6301661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16324" y="572869"/>
            <a:ext cx="2927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Заключение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5791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400" dirty="0">
                <a:solidFill>
                  <a:srgbClr val="0000FF"/>
                </a:solidFill>
              </a:rPr>
              <a:t>Все, что на волю В</a:t>
            </a:r>
            <a:r>
              <a:rPr lang="ru-RU" sz="2400" dirty="0" smtClean="0">
                <a:solidFill>
                  <a:srgbClr val="0000FF"/>
                </a:solidFill>
              </a:rPr>
              <a:t>ысшую </a:t>
            </a:r>
            <a:r>
              <a:rPr lang="ru-RU" sz="2400" dirty="0">
                <a:solidFill>
                  <a:srgbClr val="0000FF"/>
                </a:solidFill>
              </a:rPr>
              <a:t>согласно,</a:t>
            </a:r>
            <a:br>
              <a:rPr lang="ru-RU" sz="2400" dirty="0">
                <a:solidFill>
                  <a:srgbClr val="0000FF"/>
                </a:solidFill>
              </a:rPr>
            </a:br>
            <a:r>
              <a:rPr lang="ru-RU" sz="2400" dirty="0">
                <a:solidFill>
                  <a:srgbClr val="0000FF"/>
                </a:solidFill>
              </a:rPr>
              <a:t>Своею волей чуждую творит,</a:t>
            </a:r>
            <a:br>
              <a:rPr lang="ru-RU" sz="2400" dirty="0">
                <a:solidFill>
                  <a:srgbClr val="0000FF"/>
                </a:solidFill>
              </a:rPr>
            </a:br>
            <a:r>
              <a:rPr lang="ru-RU" sz="2400" dirty="0">
                <a:solidFill>
                  <a:srgbClr val="0000FF"/>
                </a:solidFill>
              </a:rPr>
              <a:t>И под личиной вещества бесстрастной</a:t>
            </a:r>
            <a:br>
              <a:rPr lang="ru-RU" sz="2400" dirty="0">
                <a:solidFill>
                  <a:srgbClr val="0000FF"/>
                </a:solidFill>
              </a:rPr>
            </a:br>
            <a:r>
              <a:rPr lang="ru-RU" sz="2400" dirty="0">
                <a:solidFill>
                  <a:srgbClr val="0000FF"/>
                </a:solidFill>
              </a:rPr>
              <a:t>Везде огонь </a:t>
            </a:r>
            <a:r>
              <a:rPr lang="ru-RU" sz="2400" dirty="0" smtClean="0">
                <a:solidFill>
                  <a:srgbClr val="0000FF"/>
                </a:solidFill>
              </a:rPr>
              <a:t>Божественный </a:t>
            </a:r>
            <a:r>
              <a:rPr lang="ru-RU" sz="2400" dirty="0">
                <a:solidFill>
                  <a:srgbClr val="0000FF"/>
                </a:solidFill>
              </a:rPr>
              <a:t>горит. </a:t>
            </a:r>
            <a:endParaRPr lang="en-US" sz="2400" dirty="0">
              <a:solidFill>
                <a:srgbClr val="0000FF"/>
              </a:solidFill>
            </a:endParaRPr>
          </a:p>
          <a:p>
            <a:endParaRPr kumimoji="1" lang="ru-RU" sz="3200" dirty="0">
              <a:solidFill>
                <a:srgbClr val="0000FF"/>
              </a:solidFill>
            </a:endParaRPr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4495800" y="4724400"/>
            <a:ext cx="2168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ru-RU" sz="2400" i="1">
                <a:solidFill>
                  <a:srgbClr val="0000FF"/>
                </a:solidFill>
              </a:rPr>
              <a:t>В.</a:t>
            </a:r>
            <a:r>
              <a:rPr kumimoji="1" lang="en-US" sz="2400" i="1">
                <a:solidFill>
                  <a:srgbClr val="0000FF"/>
                </a:solidFill>
              </a:rPr>
              <a:t>C.</a:t>
            </a:r>
            <a:r>
              <a:rPr kumimoji="1" lang="ru-RU" sz="2400" i="1">
                <a:solidFill>
                  <a:srgbClr val="0000FF"/>
                </a:solidFill>
              </a:rPr>
              <a:t>Соловьев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512474" y="3011269"/>
            <a:ext cx="2202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BACKUP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57200"/>
            <a:ext cx="6819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00FF"/>
                </a:solidFill>
                <a:latin typeface="Bookman Old Style" pitchFamily="18" charset="0"/>
              </a:rPr>
              <a:t>«научная картина мира» - люди</a:t>
            </a:r>
          </a:p>
        </p:txBody>
      </p:sp>
      <p:pic>
        <p:nvPicPr>
          <p:cNvPr id="3" name="Рисунок 2" descr="archi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971800"/>
            <a:ext cx="1291525" cy="1524000"/>
          </a:xfrm>
          <a:prstGeom prst="rect">
            <a:avLst/>
          </a:prstGeom>
        </p:spPr>
      </p:pic>
      <p:pic>
        <p:nvPicPr>
          <p:cNvPr id="4" name="Рисунок 3" descr="piphag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143000"/>
            <a:ext cx="1199482" cy="1600200"/>
          </a:xfrm>
          <a:prstGeom prst="rect">
            <a:avLst/>
          </a:prstGeom>
        </p:spPr>
      </p:pic>
      <p:pic>
        <p:nvPicPr>
          <p:cNvPr id="5" name="Рисунок 4" descr="democr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2133600"/>
            <a:ext cx="1233099" cy="1371600"/>
          </a:xfrm>
          <a:prstGeom prst="rect">
            <a:avLst/>
          </a:prstGeom>
        </p:spPr>
      </p:pic>
      <p:pic>
        <p:nvPicPr>
          <p:cNvPr id="6" name="Рисунок 5" descr="galile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3810000"/>
            <a:ext cx="1204840" cy="1481138"/>
          </a:xfrm>
          <a:prstGeom prst="rect">
            <a:avLst/>
          </a:prstGeom>
        </p:spPr>
      </p:pic>
      <p:pic>
        <p:nvPicPr>
          <p:cNvPr id="7" name="Рисунок 6" descr="newt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4648200"/>
            <a:ext cx="1232660" cy="1295400"/>
          </a:xfrm>
          <a:prstGeom prst="rect">
            <a:avLst/>
          </a:prstGeom>
        </p:spPr>
      </p:pic>
      <p:pic>
        <p:nvPicPr>
          <p:cNvPr id="8" name="Рисунок 7" descr="desca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00" y="5136502"/>
            <a:ext cx="1094740" cy="134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472" y="3544669"/>
            <a:ext cx="2871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Архимед:</a:t>
            </a:r>
          </a:p>
          <a:p>
            <a:r>
              <a:rPr lang="ru-RU" dirty="0" smtClean="0"/>
              <a:t>«Дайте мне точку опоры,</a:t>
            </a:r>
          </a:p>
          <a:p>
            <a:r>
              <a:rPr lang="ru-RU" dirty="0" smtClean="0"/>
              <a:t> и я переверну мир»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88292" y="1371600"/>
            <a:ext cx="322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Пифагор: </a:t>
            </a:r>
            <a:r>
              <a:rPr lang="ru-RU" dirty="0" smtClean="0"/>
              <a:t>«Все есть число»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2133600"/>
            <a:ext cx="53579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CC00"/>
                </a:solidFill>
              </a:rPr>
              <a:t>Демокрит</a:t>
            </a:r>
            <a:r>
              <a:rPr lang="ru-RU" b="1" dirty="0" smtClean="0">
                <a:solidFill>
                  <a:srgbClr val="00CC00"/>
                </a:solidFill>
              </a:rPr>
              <a:t>: </a:t>
            </a:r>
            <a:r>
              <a:rPr lang="ru-RU" dirty="0" smtClean="0"/>
              <a:t>«Лишь в общем мнении существует </a:t>
            </a:r>
          </a:p>
          <a:p>
            <a:r>
              <a:rPr lang="ru-RU" dirty="0" smtClean="0"/>
              <a:t>                     цвет, в мнении  — сладкое и </a:t>
            </a:r>
          </a:p>
          <a:p>
            <a:r>
              <a:rPr lang="ru-RU" dirty="0" smtClean="0"/>
              <a:t>                     горькое, в действительности же </a:t>
            </a:r>
          </a:p>
          <a:p>
            <a:r>
              <a:rPr lang="ru-RU" dirty="0" smtClean="0"/>
              <a:t>                     существуют только атомы </a:t>
            </a:r>
          </a:p>
          <a:p>
            <a:r>
              <a:rPr lang="ru-RU" dirty="0" smtClean="0"/>
              <a:t>                     и пустота»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3886200"/>
            <a:ext cx="2230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Ньютон:</a:t>
            </a:r>
            <a:r>
              <a:rPr lang="ru-RU" dirty="0" smtClean="0"/>
              <a:t> «Гипотез </a:t>
            </a:r>
          </a:p>
          <a:p>
            <a:r>
              <a:rPr lang="ru-RU" dirty="0" smtClean="0"/>
              <a:t>не измышляю»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6031468"/>
            <a:ext cx="534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Декарт:</a:t>
            </a:r>
            <a:r>
              <a:rPr lang="ru-RU" dirty="0" smtClean="0"/>
              <a:t> «Мыслю – следовательно, существую»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896" y="4563070"/>
            <a:ext cx="4108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Галилей: </a:t>
            </a:r>
            <a:r>
              <a:rPr lang="ru-RU" dirty="0" smtClean="0"/>
              <a:t>«Философия Природы </a:t>
            </a:r>
          </a:p>
          <a:p>
            <a:r>
              <a:rPr lang="ru-RU" dirty="0" smtClean="0"/>
              <a:t>записана в этой огромной книге, и </a:t>
            </a:r>
          </a:p>
          <a:p>
            <a:r>
              <a:rPr lang="ru-RU" dirty="0" smtClean="0"/>
              <a:t>написана она на языке математики»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360944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SzPct val="150000"/>
            </a:pPr>
            <a:endParaRPr lang="ru-RU" sz="2400" dirty="0" smtClean="0">
              <a:solidFill>
                <a:srgbClr val="0000FF"/>
              </a:solidFill>
            </a:endParaRPr>
          </a:p>
          <a:p>
            <a:pPr>
              <a:buClr>
                <a:srgbClr val="0000FF"/>
              </a:buClr>
              <a:buSzPct val="15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FF"/>
                </a:solidFill>
              </a:rPr>
              <a:t>  </a:t>
            </a:r>
            <a:r>
              <a:rPr lang="ru-RU" sz="2400" dirty="0" smtClean="0"/>
              <a:t>автономное существование объектов материального          м мира и связей между ними</a:t>
            </a:r>
          </a:p>
          <a:p>
            <a:pPr>
              <a:buClr>
                <a:srgbClr val="0000FF"/>
              </a:buClr>
              <a:buSzPct val="150000"/>
              <a:buFont typeface="Arial" pitchFamily="34" charset="0"/>
              <a:buChar char="•"/>
            </a:pPr>
            <a:endParaRPr lang="ru-RU" sz="2400" dirty="0" smtClean="0"/>
          </a:p>
          <a:p>
            <a:pPr>
              <a:buClr>
                <a:srgbClr val="0000FF"/>
              </a:buClr>
              <a:buSzPct val="150000"/>
              <a:buFont typeface="Arial" pitchFamily="34" charset="0"/>
              <a:buChar char="•"/>
            </a:pPr>
            <a:r>
              <a:rPr lang="ru-RU" sz="2400" dirty="0" smtClean="0"/>
              <a:t> автономное существование математики</a:t>
            </a:r>
          </a:p>
          <a:p>
            <a:pPr>
              <a:buClr>
                <a:srgbClr val="0000FF"/>
              </a:buClr>
              <a:buSzPct val="150000"/>
              <a:buFont typeface="Arial" pitchFamily="34" charset="0"/>
              <a:buChar char="•"/>
            </a:pPr>
            <a:endParaRPr lang="ru-RU" sz="2400" dirty="0" smtClean="0"/>
          </a:p>
          <a:p>
            <a:pPr>
              <a:buClr>
                <a:srgbClr val="0000FF"/>
              </a:buClr>
              <a:buSzPct val="150000"/>
              <a:buFont typeface="Arial" pitchFamily="34" charset="0"/>
              <a:buChar char="•"/>
            </a:pPr>
            <a:r>
              <a:rPr lang="ru-RU" sz="2400" dirty="0" smtClean="0"/>
              <a:t> предсказание, ставка, </a:t>
            </a:r>
            <a:r>
              <a:rPr lang="ru-RU" sz="2400" dirty="0" err="1" smtClean="0"/>
              <a:t>опровержимость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648200"/>
            <a:ext cx="6343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Проблема источника этики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Человек – часть материального мира?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21336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66800" y="634425"/>
            <a:ext cx="6715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00FF"/>
                </a:solidFill>
                <a:latin typeface="Bookman Old Style" pitchFamily="18" charset="0"/>
              </a:rPr>
              <a:t>«научная картина мира» - идеи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 стрелкой 18"/>
          <p:cNvCxnSpPr/>
          <p:nvPr/>
        </p:nvCxnSpPr>
        <p:spPr>
          <a:xfrm>
            <a:off x="1295400" y="4267200"/>
            <a:ext cx="25908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810000" y="4267200"/>
            <a:ext cx="25908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124200" y="4648200"/>
            <a:ext cx="7620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810000" y="4646613"/>
            <a:ext cx="1676400" cy="1587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295400" y="5029200"/>
            <a:ext cx="9144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295400" y="5410200"/>
            <a:ext cx="25908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810000" y="5408613"/>
            <a:ext cx="2590800" cy="1587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295400" y="1524000"/>
            <a:ext cx="25908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810000" y="1524000"/>
            <a:ext cx="2590800" cy="1588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295400" y="1905000"/>
            <a:ext cx="25908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810000" y="1905000"/>
            <a:ext cx="25908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295400" y="2284413"/>
            <a:ext cx="1828800" cy="1587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486400" y="2284413"/>
            <a:ext cx="914400" cy="1587"/>
          </a:xfrm>
          <a:prstGeom prst="straightConnector1">
            <a:avLst/>
          </a:prstGeom>
          <a:ln w="4762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209800" y="2667000"/>
            <a:ext cx="16764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810000" y="2663825"/>
            <a:ext cx="25908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 flipH="1" flipV="1">
            <a:off x="1030288" y="3848100"/>
            <a:ext cx="2360612" cy="1588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H="1">
            <a:off x="1942307" y="3466306"/>
            <a:ext cx="2362200" cy="1587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 flipH="1" flipV="1">
            <a:off x="3883819" y="3658394"/>
            <a:ext cx="1220788" cy="0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5400000">
            <a:off x="3466307" y="2934494"/>
            <a:ext cx="2057400" cy="1587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405688" y="4160838"/>
            <a:ext cx="1357312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Получение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новых 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знаний</a:t>
            </a:r>
            <a:endParaRPr lang="en-US" dirty="0">
              <a:solidFill>
                <a:srgbClr val="FF0000"/>
              </a:solidFill>
              <a:cs typeface="+mn-cs"/>
            </a:endParaRPr>
          </a:p>
          <a:p>
            <a:pPr algn="ctr">
              <a:defRPr/>
            </a:pPr>
            <a:endParaRPr lang="en-US" dirty="0">
              <a:solidFill>
                <a:srgbClr val="FF0000"/>
              </a:solidFill>
              <a:cs typeface="+mn-cs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1+1=2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16800" y="914400"/>
            <a:ext cx="1279525" cy="2400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Бизнес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Политика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Общество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Война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…</a:t>
            </a:r>
            <a:endParaRPr lang="ru-RU" dirty="0">
              <a:solidFill>
                <a:srgbClr val="FF0000"/>
              </a:solidFill>
              <a:cs typeface="+mn-cs"/>
            </a:endParaRPr>
          </a:p>
          <a:p>
            <a:pPr algn="ctr">
              <a:defRPr/>
            </a:pPr>
            <a:endParaRPr lang="ru-RU" dirty="0">
              <a:solidFill>
                <a:srgbClr val="FF0000"/>
              </a:solidFill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-1+1=0</a:t>
            </a:r>
          </a:p>
          <a:p>
            <a:pPr algn="ctr">
              <a:defRPr/>
            </a:pPr>
            <a:endParaRPr lang="ru-RU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rot="5400000" flipH="1" flipV="1">
            <a:off x="4306887" y="3465513"/>
            <a:ext cx="2360613" cy="1588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 flipH="1" flipV="1">
            <a:off x="1064419" y="3658394"/>
            <a:ext cx="1220788" cy="0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5400000">
            <a:off x="646907" y="2934494"/>
            <a:ext cx="2057400" cy="1587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1905000" y="5029200"/>
            <a:ext cx="19812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3810000" y="5029200"/>
            <a:ext cx="25908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533400" y="762000"/>
            <a:ext cx="6705600" cy="2438400"/>
          </a:xfrm>
          <a:prstGeom prst="ellipse">
            <a:avLst/>
          </a:prstGeom>
          <a:noFill/>
          <a:ln w="22225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533400" y="3733800"/>
            <a:ext cx="6705600" cy="2438400"/>
          </a:xfrm>
          <a:prstGeom prst="ellipse">
            <a:avLst/>
          </a:prstGeom>
          <a:noFill/>
          <a:ln w="22225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62" name="TextBox 68"/>
          <p:cNvSpPr txBox="1">
            <a:spLocks noChangeArrowheads="1"/>
          </p:cNvSpPr>
          <p:nvPr/>
        </p:nvSpPr>
        <p:spPr bwMode="auto">
          <a:xfrm>
            <a:off x="2905125" y="838200"/>
            <a:ext cx="212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«технология»</a:t>
            </a:r>
          </a:p>
        </p:txBody>
      </p:sp>
      <p:sp>
        <p:nvSpPr>
          <p:cNvPr id="18463" name="TextBox 69"/>
          <p:cNvSpPr txBox="1">
            <a:spLocks noChangeArrowheads="1"/>
          </p:cNvSpPr>
          <p:nvPr/>
        </p:nvSpPr>
        <p:spPr bwMode="auto">
          <a:xfrm>
            <a:off x="3240088" y="5562600"/>
            <a:ext cx="1331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«наука»</a:t>
            </a: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2971800" y="2286000"/>
            <a:ext cx="2514600" cy="1588"/>
          </a:xfrm>
          <a:prstGeom prst="straightConnector1">
            <a:avLst/>
          </a:prstGeom>
          <a:ln w="4762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5410200" y="4648200"/>
            <a:ext cx="990600" cy="158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4114800"/>
            <a:ext cx="146685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667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219200"/>
            <a:ext cx="20764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10800000">
            <a:off x="2438400" y="1600200"/>
            <a:ext cx="4495800" cy="4572000"/>
          </a:xfrm>
          <a:prstGeom prst="cub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352800" y="1143000"/>
          <a:ext cx="349250" cy="376238"/>
        </p:xfrm>
        <a:graphic>
          <a:graphicData uri="http://schemas.openxmlformats.org/presentationml/2006/ole">
            <p:oleObj spid="_x0000_s250882" name="Формула" r:id="rId4" imgW="164880" imgH="177480" progId="Equation.3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7239000" y="4724400"/>
          <a:ext cx="825500" cy="577850"/>
        </p:xfrm>
        <a:graphic>
          <a:graphicData uri="http://schemas.openxmlformats.org/presentationml/2006/ole">
            <p:oleObj spid="_x0000_s250883" name="Формула" r:id="rId5" imgW="253800" imgH="177480" progId="Equation.3">
              <p:embed/>
            </p:oleObj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1905000" y="5867400"/>
          <a:ext cx="395288" cy="514350"/>
        </p:xfrm>
        <a:graphic>
          <a:graphicData uri="http://schemas.openxmlformats.org/presentationml/2006/ole">
            <p:oleObj spid="_x0000_s250884" name="Формула" r:id="rId6" imgW="126720" imgH="164880" progId="Equation.3">
              <p:embed/>
            </p:oleObj>
          </a:graphicData>
        </a:graphic>
      </p:graphicFrame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819400" y="4648200"/>
            <a:ext cx="19413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Классическая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физика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334000" y="4648200"/>
            <a:ext cx="15055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Электро-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динамика;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978012" y="5486400"/>
            <a:ext cx="1517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Квантовая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механика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589338" y="1584325"/>
            <a:ext cx="1439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Теория</a:t>
            </a:r>
          </a:p>
          <a:p>
            <a:pPr algn="ctr"/>
            <a:r>
              <a:rPr lang="ru-RU" sz="2000" b="1" dirty="0"/>
              <a:t>тяготения</a:t>
            </a:r>
          </a:p>
          <a:p>
            <a:pPr algn="ctr"/>
            <a:r>
              <a:rPr lang="ru-RU" sz="2000" b="1" dirty="0"/>
              <a:t>Ньютона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96000" y="1752600"/>
            <a:ext cx="7328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ОТО</a:t>
            </a:r>
            <a:endParaRPr lang="ru-RU" sz="2000" b="1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876800" y="5695890"/>
            <a:ext cx="1284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КТП</a:t>
            </a:r>
            <a:endParaRPr lang="ru-RU" sz="2000" b="1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201714" y="528935"/>
            <a:ext cx="7864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«Куб физических теорий» 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ru-RU" sz="2000" i="1" dirty="0" smtClean="0">
                <a:solidFill>
                  <a:srgbClr val="00CC00"/>
                </a:solidFill>
              </a:rPr>
              <a:t>(А.Зельманов, М.Бронштейн)</a:t>
            </a:r>
            <a:endParaRPr lang="ru-RU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9600" y="1219200"/>
            <a:ext cx="2209800" cy="9906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2204" y="1286470"/>
            <a:ext cx="2167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Нерелятивистская</a:t>
            </a:r>
          </a:p>
          <a:p>
            <a:pPr algn="ctr"/>
            <a:r>
              <a:rPr lang="ru-RU" dirty="0" smtClean="0"/>
              <a:t>квантовая </a:t>
            </a:r>
          </a:p>
          <a:p>
            <a:pPr algn="ctr"/>
            <a:r>
              <a:rPr lang="ru-RU" dirty="0" smtClean="0"/>
              <a:t>гравитация?</a:t>
            </a:r>
            <a:endParaRPr lang="en-US" dirty="0"/>
          </a:p>
        </p:txBody>
      </p:sp>
      <p:cxnSp>
        <p:nvCxnSpPr>
          <p:cNvPr id="18" name="Straight Connector 17"/>
          <p:cNvCxnSpPr>
            <a:stCxn id="16" idx="2"/>
          </p:cNvCxnSpPr>
          <p:nvPr/>
        </p:nvCxnSpPr>
        <p:spPr>
          <a:xfrm rot="16200000" flipH="1">
            <a:off x="1820401" y="2125201"/>
            <a:ext cx="762000" cy="931198"/>
          </a:xfrm>
          <a:prstGeom prst="line">
            <a:avLst/>
          </a:prstGeom>
          <a:ln w="44450">
            <a:solidFill>
              <a:srgbClr val="00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4076700" y="4457700"/>
            <a:ext cx="3429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791200" y="1600200"/>
            <a:ext cx="1143000" cy="1143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38400" y="2743200"/>
            <a:ext cx="33528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33400" y="4572000"/>
            <a:ext cx="1752600" cy="9906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27" idx="0"/>
          </p:cNvCxnSpPr>
          <p:nvPr/>
        </p:nvCxnSpPr>
        <p:spPr>
          <a:xfrm rot="5400000" flipH="1" flipV="1">
            <a:off x="2686050" y="1466850"/>
            <a:ext cx="1828800" cy="4381500"/>
          </a:xfrm>
          <a:prstGeom prst="line">
            <a:avLst/>
          </a:prstGeom>
          <a:ln w="41275">
            <a:solidFill>
              <a:srgbClr val="00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89365" y="4888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</a:t>
            </a:r>
            <a:r>
              <a:rPr lang="en-US" dirty="0" smtClean="0"/>
              <a:t>OE</a:t>
            </a:r>
            <a:r>
              <a:rPr lang="ru-RU" dirty="0" smtClean="0"/>
              <a:t>??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0" y="52578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 Стандартной Модели есть много малых параметров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Каждый из них дает потенциальную возможность построить по нему теорию возмущений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endParaRPr lang="en-US" sz="2400" dirty="0">
              <a:solidFill>
                <a:srgbClr val="FF00FF"/>
              </a:solidFill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685800" y="1571685"/>
            <a:ext cx="525015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Безразмерные константы взаимодействия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Ранг цветовой калибровочной группы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SU(3)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Массы кварков в единицах масштаба КХД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Масштаб КХД в единицах </a:t>
            </a:r>
            <a:r>
              <a:rPr lang="ru-RU" dirty="0" err="1" smtClean="0">
                <a:solidFill>
                  <a:srgbClr val="0000FF"/>
                </a:solidFill>
              </a:rPr>
              <a:t>электрослабого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Константы </a:t>
            </a:r>
            <a:r>
              <a:rPr lang="ru-RU" dirty="0" err="1" smtClean="0">
                <a:solidFill>
                  <a:srgbClr val="0000FF"/>
                </a:solidFill>
              </a:rPr>
              <a:t>Юкавы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ru-RU" dirty="0" smtClean="0">
                <a:solidFill>
                  <a:srgbClr val="0000FF"/>
                </a:solidFill>
              </a:rPr>
              <a:t>Параметры </a:t>
            </a:r>
            <a:r>
              <a:rPr lang="ru-RU" dirty="0" err="1" smtClean="0">
                <a:solidFill>
                  <a:srgbClr val="0000FF"/>
                </a:solidFill>
              </a:rPr>
              <a:t>кваркового</a:t>
            </a:r>
            <a:r>
              <a:rPr lang="ru-RU" dirty="0" smtClean="0">
                <a:solidFill>
                  <a:srgbClr val="0000FF"/>
                </a:solidFill>
              </a:rPr>
              <a:t> смешивания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…</a:t>
            </a:r>
          </a:p>
          <a:p>
            <a:pPr marL="342900" indent="-342900">
              <a:buFontTx/>
              <a:buAutoNum type="arabicPeriod"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5838" y="2346484"/>
            <a:ext cx="1096962" cy="3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0572" y="2743200"/>
            <a:ext cx="1888028" cy="5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196" y="1776413"/>
            <a:ext cx="1250804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4791" y="1752600"/>
            <a:ext cx="1584409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6625" y="3408625"/>
            <a:ext cx="1831975" cy="4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3886259"/>
            <a:ext cx="1447800" cy="53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4525578"/>
            <a:ext cx="1905000" cy="3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838200" y="54864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Многие важные малые параметры лежат за пределами СМ</a:t>
            </a:r>
            <a:r>
              <a:rPr lang="en-US" sz="2000" dirty="0" smtClean="0">
                <a:solidFill>
                  <a:srgbClr val="00B050"/>
                </a:solidFill>
              </a:rPr>
              <a:t>: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67754" y="5943601"/>
            <a:ext cx="595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4517" y="5943600"/>
            <a:ext cx="2101083" cy="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515938" y="533400"/>
            <a:ext cx="76374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В </a:t>
            </a:r>
            <a:r>
              <a:rPr lang="ru-RU" sz="2400" dirty="0">
                <a:solidFill>
                  <a:srgbClr val="FF0000"/>
                </a:solidFill>
              </a:rPr>
              <a:t>1897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00FF"/>
                </a:solidFill>
              </a:rPr>
              <a:t>году </a:t>
            </a:r>
            <a:r>
              <a:rPr lang="ru-RU" sz="2400" dirty="0">
                <a:solidFill>
                  <a:srgbClr val="00CC00"/>
                </a:solidFill>
              </a:rPr>
              <a:t>Дж.Дж.Томпсон (</a:t>
            </a:r>
            <a:r>
              <a:rPr lang="en-US" sz="2400" dirty="0" err="1">
                <a:solidFill>
                  <a:srgbClr val="00CC00"/>
                </a:solidFill>
              </a:rPr>
              <a:t>J.J.Thompson</a:t>
            </a:r>
            <a:r>
              <a:rPr lang="en-US" sz="2400" dirty="0">
                <a:solidFill>
                  <a:srgbClr val="00CC00"/>
                </a:solidFill>
              </a:rPr>
              <a:t>)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открывает первую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>субатомную частицу –</a:t>
            </a:r>
            <a:r>
              <a:rPr lang="ru-RU" sz="2400" dirty="0"/>
              <a:t> </a:t>
            </a:r>
            <a:r>
              <a:rPr lang="ru-RU" sz="2400" i="1" dirty="0"/>
              <a:t>электрон</a:t>
            </a:r>
            <a:r>
              <a:rPr lang="ru-RU" sz="2400" dirty="0"/>
              <a:t>,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а в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1911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00FF"/>
                </a:solidFill>
              </a:rPr>
              <a:t>году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CC00"/>
                </a:solidFill>
              </a:rPr>
              <a:t>Э.Резерфорд (</a:t>
            </a:r>
            <a:r>
              <a:rPr lang="en-US" sz="2400" dirty="0">
                <a:solidFill>
                  <a:srgbClr val="00CC00"/>
                </a:solidFill>
              </a:rPr>
              <a:t>E. Rutherford)</a:t>
            </a:r>
            <a:r>
              <a:rPr lang="en-US" sz="2400" dirty="0"/>
              <a:t> </a:t>
            </a:r>
            <a:r>
              <a:rPr lang="ru-RU" sz="2400" dirty="0">
                <a:solidFill>
                  <a:srgbClr val="0000FF"/>
                </a:solidFill>
              </a:rPr>
              <a:t>открывает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планетарную структуру атома, и простейшее ядро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атома водорода – </a:t>
            </a:r>
            <a:r>
              <a:rPr lang="ru-RU" sz="2400" i="1" dirty="0"/>
              <a:t>протон.</a:t>
            </a:r>
            <a:endParaRPr lang="ru-RU" sz="2400" dirty="0"/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2514600"/>
            <a:ext cx="81565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FF"/>
                </a:solidFill>
              </a:rPr>
              <a:t>Развивая идеи </a:t>
            </a:r>
            <a:r>
              <a:rPr lang="ru-RU" sz="2400">
                <a:solidFill>
                  <a:srgbClr val="00CC00"/>
                </a:solidFill>
              </a:rPr>
              <a:t>М.Планка</a:t>
            </a:r>
            <a:r>
              <a:rPr lang="ru-RU" sz="2400">
                <a:solidFill>
                  <a:srgbClr val="0000FF"/>
                </a:solidFill>
              </a:rPr>
              <a:t> (</a:t>
            </a:r>
            <a:r>
              <a:rPr lang="en-US" sz="2400">
                <a:solidFill>
                  <a:srgbClr val="00CC00"/>
                </a:solidFill>
              </a:rPr>
              <a:t>M.Planck</a:t>
            </a:r>
            <a:r>
              <a:rPr lang="en-US" sz="2400">
                <a:solidFill>
                  <a:srgbClr val="0000FF"/>
                </a:solidFill>
              </a:rPr>
              <a:t>, </a:t>
            </a:r>
            <a:r>
              <a:rPr lang="en-US" sz="2400">
                <a:solidFill>
                  <a:srgbClr val="FF0000"/>
                </a:solidFill>
              </a:rPr>
              <a:t>1900</a:t>
            </a:r>
            <a:r>
              <a:rPr lang="en-US" sz="2400">
                <a:solidFill>
                  <a:srgbClr val="0000FF"/>
                </a:solidFill>
              </a:rPr>
              <a:t>)</a:t>
            </a:r>
            <a:r>
              <a:rPr lang="ru-RU" sz="2400">
                <a:solidFill>
                  <a:srgbClr val="0000FF"/>
                </a:solidFill>
              </a:rPr>
              <a:t>, принципы </a:t>
            </a:r>
          </a:p>
          <a:p>
            <a:r>
              <a:rPr lang="ru-RU" sz="2400">
                <a:solidFill>
                  <a:srgbClr val="0000FF"/>
                </a:solidFill>
              </a:rPr>
              <a:t>квантовой механики были поняты во второй половине </a:t>
            </a:r>
          </a:p>
          <a:p>
            <a:r>
              <a:rPr lang="ru-RU" sz="2400">
                <a:solidFill>
                  <a:srgbClr val="FF0000"/>
                </a:solidFill>
              </a:rPr>
              <a:t>20-х</a:t>
            </a:r>
            <a:r>
              <a:rPr lang="ru-RU" sz="2400">
                <a:solidFill>
                  <a:srgbClr val="0000FF"/>
                </a:solidFill>
              </a:rPr>
              <a:t> годов </a:t>
            </a:r>
            <a:r>
              <a:rPr lang="en-US" sz="2400">
                <a:solidFill>
                  <a:srgbClr val="FF0000"/>
                </a:solidFill>
              </a:rPr>
              <a:t>XX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ru-RU" sz="2400">
                <a:solidFill>
                  <a:srgbClr val="0000FF"/>
                </a:solidFill>
              </a:rPr>
              <a:t>века, а в </a:t>
            </a:r>
            <a:r>
              <a:rPr lang="ru-RU" sz="2400">
                <a:solidFill>
                  <a:srgbClr val="FF0000"/>
                </a:solidFill>
              </a:rPr>
              <a:t>1932</a:t>
            </a:r>
            <a:r>
              <a:rPr lang="ru-RU" sz="2400"/>
              <a:t> </a:t>
            </a:r>
            <a:r>
              <a:rPr lang="ru-RU" sz="2400">
                <a:solidFill>
                  <a:srgbClr val="0000FF"/>
                </a:solidFill>
              </a:rPr>
              <a:t>году </a:t>
            </a:r>
            <a:r>
              <a:rPr lang="ru-RU" sz="2400">
                <a:solidFill>
                  <a:srgbClr val="00CC00"/>
                </a:solidFill>
              </a:rPr>
              <a:t>Чадвик (</a:t>
            </a:r>
            <a:r>
              <a:rPr lang="en-US" sz="2400">
                <a:solidFill>
                  <a:srgbClr val="00CC00"/>
                </a:solidFill>
              </a:rPr>
              <a:t>Chadwick)</a:t>
            </a:r>
            <a:r>
              <a:rPr lang="en-US" sz="2400"/>
              <a:t> </a:t>
            </a:r>
            <a:endParaRPr lang="ru-RU" sz="2400"/>
          </a:p>
          <a:p>
            <a:r>
              <a:rPr lang="ru-RU" sz="2400">
                <a:solidFill>
                  <a:srgbClr val="0000FF"/>
                </a:solidFill>
              </a:rPr>
              <a:t>открывает </a:t>
            </a:r>
            <a:r>
              <a:rPr lang="ru-RU" sz="2400" i="1"/>
              <a:t>нейтрон</a:t>
            </a:r>
            <a:r>
              <a:rPr lang="ru-RU" sz="2400">
                <a:solidFill>
                  <a:srgbClr val="0000FF"/>
                </a:solidFill>
              </a:rPr>
              <a:t> – второй компонент ядер атомов. 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4221163"/>
            <a:ext cx="32718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Квантование 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электронных орбит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+ 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принцип</a:t>
            </a:r>
            <a:r>
              <a:rPr lang="ru-RU" sz="2400" b="1"/>
              <a:t> </a:t>
            </a:r>
            <a:r>
              <a:rPr lang="ru-RU" sz="2400" b="1">
                <a:solidFill>
                  <a:srgbClr val="00CC00"/>
                </a:solidFill>
              </a:rPr>
              <a:t>Паули</a:t>
            </a:r>
            <a:r>
              <a:rPr lang="en-US" sz="2400" b="1">
                <a:solidFill>
                  <a:srgbClr val="00CC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1925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724400" y="4724400"/>
            <a:ext cx="990600" cy="533400"/>
          </a:xfrm>
          <a:prstGeom prst="rightArrow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21388" y="4438650"/>
            <a:ext cx="2665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Периодичность 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химических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свойств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" y="4114800"/>
            <a:ext cx="3810000" cy="17526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80113" y="4114800"/>
            <a:ext cx="2706687" cy="17526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6019800"/>
            <a:ext cx="883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Глядя на таблицу Менделеева, Холмс мог бы дойти до алгебры Грассмана!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0" grpId="0" animBg="1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Albert_1"/>
          <p:cNvPicPr>
            <a:picLocks noChangeAspect="1" noChangeArrowheads="1"/>
          </p:cNvPicPr>
          <p:nvPr/>
        </p:nvPicPr>
        <p:blipFill>
          <a:blip r:embed="rId3" cstate="print"/>
          <a:srcRect l="5267" t="5705" r="49333" b="60899"/>
          <a:stretch>
            <a:fillRect/>
          </a:stretch>
        </p:blipFill>
        <p:spPr bwMode="auto">
          <a:xfrm>
            <a:off x="565150" y="1762125"/>
            <a:ext cx="43878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Alber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400" y="714375"/>
            <a:ext cx="30734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025" y="3738563"/>
            <a:ext cx="315277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736600" y="685800"/>
            <a:ext cx="391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</a:rPr>
              <a:t>Долог путь современного 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HEP</a:t>
            </a:r>
            <a:r>
              <a:rPr lang="ru-RU" sz="2400">
                <a:solidFill>
                  <a:srgbClr val="0000FF"/>
                </a:solidFill>
              </a:rPr>
              <a:t> эксперимента ...</a:t>
            </a:r>
            <a:endParaRPr lang="en-US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lh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450" y="990600"/>
            <a:ext cx="252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33675"/>
            <a:ext cx="374491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81000" y="1049338"/>
            <a:ext cx="4953000" cy="1693862"/>
          </a:xfrm>
          <a:prstGeom prst="rect">
            <a:avLst/>
          </a:prstGeom>
          <a:noFill/>
          <a:ln/>
        </p:spPr>
        <p:txBody>
          <a:bodyPr/>
          <a:lstStyle/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dirty="0">
                <a:solidFill>
                  <a:srgbClr val="0000FF"/>
                </a:solidFill>
              </a:rPr>
              <a:t>   Дипольные магниты из титан-ниобиевого сплава в медной </a:t>
            </a:r>
            <a:r>
              <a:rPr lang="ru-RU" sz="2400" dirty="0" smtClean="0">
                <a:solidFill>
                  <a:srgbClr val="0000FF"/>
                </a:solidFill>
              </a:rPr>
              <a:t>оболочке</a:t>
            </a:r>
            <a:r>
              <a:rPr lang="en-US" sz="2400" dirty="0" smtClean="0">
                <a:solidFill>
                  <a:srgbClr val="0000FF"/>
                </a:solidFill>
              </a:rPr>
              <a:t> –</a:t>
            </a:r>
            <a:r>
              <a:rPr lang="ru-RU" sz="2400" dirty="0" smtClean="0">
                <a:solidFill>
                  <a:srgbClr val="0000FF"/>
                </a:solidFill>
              </a:rPr>
              <a:t> сверхпроводники </a:t>
            </a:r>
            <a:r>
              <a:rPr lang="ru-RU" sz="2400" dirty="0">
                <a:solidFill>
                  <a:srgbClr val="0000FF"/>
                </a:solidFill>
              </a:rPr>
              <a:t>под критической поверхностью</a:t>
            </a:r>
          </a:p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3489325" y="457200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Магниты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9398" name="TextBox 6"/>
          <p:cNvSpPr txBox="1">
            <a:spLocks noChangeArrowheads="1"/>
          </p:cNvSpPr>
          <p:nvPr/>
        </p:nvSpPr>
        <p:spPr bwMode="auto">
          <a:xfrm>
            <a:off x="5257800" y="3733800"/>
            <a:ext cx="3462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B050"/>
                </a:solidFill>
              </a:rPr>
              <a:t>1232 штуки, </a:t>
            </a:r>
            <a:r>
              <a:rPr lang="en-US">
                <a:solidFill>
                  <a:srgbClr val="00B050"/>
                </a:solidFill>
              </a:rPr>
              <a:t>0.5M CHF </a:t>
            </a:r>
            <a:r>
              <a:rPr lang="ru-RU">
                <a:solidFill>
                  <a:srgbClr val="00B050"/>
                </a:solidFill>
              </a:rPr>
              <a:t>каждый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392613"/>
            <a:ext cx="4394200" cy="2160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dirty="0">
                <a:cs typeface="+mn-cs"/>
              </a:rPr>
              <a:t> 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Поле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8.</a:t>
            </a:r>
            <a:r>
              <a:rPr lang="en-US" sz="2400" dirty="0">
                <a:solidFill>
                  <a:srgbClr val="FF0000"/>
                </a:solidFill>
                <a:cs typeface="+mn-cs"/>
              </a:rPr>
              <a:t>3</a:t>
            </a:r>
            <a:r>
              <a:rPr lang="en-US" sz="2400" dirty="0">
                <a:solidFill>
                  <a:srgbClr val="0000FF"/>
                </a:solidFill>
                <a:cs typeface="+mn-cs"/>
              </a:rPr>
              <a:t> T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, ток </a:t>
            </a:r>
            <a:r>
              <a:rPr lang="en-US" sz="2400" dirty="0">
                <a:solidFill>
                  <a:srgbClr val="FF0000"/>
                </a:solidFill>
                <a:cs typeface="+mn-cs"/>
              </a:rPr>
              <a:t>11700</a:t>
            </a:r>
            <a:r>
              <a:rPr lang="en-US" sz="2400" dirty="0">
                <a:solidFill>
                  <a:srgbClr val="0000FF"/>
                </a:solidFill>
                <a:cs typeface="+mn-cs"/>
              </a:rPr>
              <a:t> A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температура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1</a:t>
            </a:r>
            <a:r>
              <a:rPr lang="en-US" sz="2400" dirty="0">
                <a:solidFill>
                  <a:srgbClr val="FF0000"/>
                </a:solidFill>
                <a:cs typeface="+mn-cs"/>
              </a:rPr>
              <a:t>.9 </a:t>
            </a:r>
            <a:r>
              <a:rPr lang="en-US" sz="2400" dirty="0">
                <a:solidFill>
                  <a:srgbClr val="0000FF"/>
                </a:solidFill>
                <a:cs typeface="+mn-cs"/>
              </a:rPr>
              <a:t>K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(холоднее, чем в космосе!),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rgbClr val="FF0000"/>
                </a:solidFill>
                <a:cs typeface="+mn-cs"/>
              </a:rPr>
              <a:t>700000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литров жидкого гелия</a:t>
            </a:r>
            <a:endParaRPr lang="en-US" sz="2400" dirty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3796" y="2826603"/>
            <a:ext cx="2927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rush Script Std" pitchFamily="66" charset="0"/>
              </a:rPr>
              <a:t>CERN is the coolest</a:t>
            </a:r>
          </a:p>
          <a:p>
            <a:r>
              <a:rPr lang="en-US" sz="2400" dirty="0" smtClean="0">
                <a:latin typeface="Brush Script Std" pitchFamily="66" charset="0"/>
              </a:rPr>
              <a:t>place in the Universe..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2"/>
          <p:cNvSpPr txBox="1">
            <a:spLocks noChangeArrowheads="1"/>
          </p:cNvSpPr>
          <p:nvPr/>
        </p:nvSpPr>
        <p:spPr>
          <a:xfrm>
            <a:off x="542925" y="658813"/>
            <a:ext cx="5400675" cy="2389187"/>
          </a:xfrm>
          <a:prstGeom prst="rect">
            <a:avLst/>
          </a:prstGeom>
        </p:spPr>
        <p:txBody>
          <a:bodyPr/>
          <a:lstStyle/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dirty="0">
                <a:solidFill>
                  <a:srgbClr val="0000FF"/>
                </a:solidFill>
              </a:rPr>
              <a:t>Дипольные и квадрупольные </a:t>
            </a:r>
          </a:p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dirty="0">
                <a:solidFill>
                  <a:srgbClr val="0000FF"/>
                </a:solidFill>
              </a:rPr>
              <a:t>магниты</a:t>
            </a:r>
            <a:endParaRPr lang="ru-RU" sz="2800" dirty="0">
              <a:latin typeface="+mn-lt"/>
              <a:cs typeface="+mn-cs"/>
            </a:endParaRPr>
          </a:p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i="1" dirty="0" smtClean="0"/>
              <a:t>   </a:t>
            </a:r>
            <a:r>
              <a:rPr lang="en-US" sz="2400" i="1" dirty="0" smtClean="0"/>
              <a:t>r</a:t>
            </a:r>
            <a:r>
              <a:rPr lang="en-US" sz="2400" dirty="0" smtClean="0"/>
              <a:t> </a:t>
            </a:r>
            <a:r>
              <a:rPr lang="en-US" sz="2400" dirty="0"/>
              <a:t>[m] </a:t>
            </a:r>
            <a:r>
              <a:rPr lang="en-US" sz="2400" dirty="0" smtClean="0"/>
              <a:t>×</a:t>
            </a:r>
            <a:r>
              <a:rPr lang="ru-RU" sz="2400" dirty="0" smtClean="0"/>
              <a:t> </a:t>
            </a:r>
            <a:r>
              <a:rPr lang="en-US" sz="2400" i="1" dirty="0"/>
              <a:t>B</a:t>
            </a:r>
            <a:r>
              <a:rPr lang="en-US" sz="2400" dirty="0"/>
              <a:t> [T] </a:t>
            </a:r>
            <a:r>
              <a:rPr lang="en-US" sz="2400" dirty="0" smtClean="0"/>
              <a:t>= </a:t>
            </a:r>
            <a:r>
              <a:rPr lang="en-US" sz="2400" dirty="0"/>
              <a:t>3.33 </a:t>
            </a:r>
            <a:r>
              <a:rPr lang="en-US" sz="2400" i="1" dirty="0"/>
              <a:t>p </a:t>
            </a:r>
            <a:r>
              <a:rPr lang="en-US" sz="2400" dirty="0"/>
              <a:t>[</a:t>
            </a:r>
            <a:r>
              <a:rPr lang="en-US" sz="2400" dirty="0" err="1"/>
              <a:t>GeV</a:t>
            </a:r>
            <a:r>
              <a:rPr lang="en-US" sz="2400" dirty="0"/>
              <a:t>] </a:t>
            </a:r>
          </a:p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n-US" sz="2000" dirty="0">
                <a:solidFill>
                  <a:srgbClr val="FF0000"/>
                </a:solidFill>
              </a:rPr>
              <a:t>27</a:t>
            </a:r>
            <a:r>
              <a:rPr lang="en-US" sz="2000" dirty="0">
                <a:solidFill>
                  <a:srgbClr val="0000FF"/>
                </a:solidFill>
              </a:rPr>
              <a:t> km</a:t>
            </a:r>
            <a:r>
              <a:rPr lang="ru-RU" sz="2000" dirty="0">
                <a:solidFill>
                  <a:srgbClr val="0000FF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2/3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покрыты полем дипольных магнитов  </a:t>
            </a:r>
            <a:r>
              <a:rPr lang="en-US" sz="2000" i="1" dirty="0">
                <a:solidFill>
                  <a:srgbClr val="0000FF"/>
                </a:solidFill>
              </a:rPr>
              <a:t>r</a:t>
            </a:r>
            <a:r>
              <a:rPr lang="en-US" sz="2000" baseline="-25000" dirty="0">
                <a:solidFill>
                  <a:srgbClr val="0000FF"/>
                </a:solidFill>
              </a:rPr>
              <a:t>  </a:t>
            </a:r>
            <a:r>
              <a:rPr lang="en-US" sz="2000" dirty="0">
                <a:solidFill>
                  <a:srgbClr val="0000FF"/>
                </a:solidFill>
              </a:rPr>
              <a:t>~ </a:t>
            </a:r>
            <a:r>
              <a:rPr lang="en-US" sz="2000" dirty="0">
                <a:solidFill>
                  <a:srgbClr val="FF0000"/>
                </a:solidFill>
              </a:rPr>
              <a:t>2800</a:t>
            </a:r>
            <a:r>
              <a:rPr lang="en-US" sz="2000" dirty="0">
                <a:solidFill>
                  <a:srgbClr val="0000FF"/>
                </a:solidFill>
              </a:rPr>
              <a:t> m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</a:p>
          <a:p>
            <a:pPr marL="265176" indent="-265176"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000" dirty="0">
                <a:solidFill>
                  <a:srgbClr val="0000FF"/>
                </a:solidFill>
              </a:rPr>
              <a:t>    </a:t>
            </a:r>
            <a:r>
              <a:rPr lang="en-US" sz="2000" i="1" dirty="0">
                <a:solidFill>
                  <a:srgbClr val="0000FF"/>
                </a:solidFill>
              </a:rPr>
              <a:t>p</a:t>
            </a:r>
            <a:r>
              <a:rPr lang="en-US" sz="2000" dirty="0">
                <a:solidFill>
                  <a:srgbClr val="0000FF"/>
                </a:solidFill>
              </a:rPr>
              <a:t> = </a:t>
            </a:r>
            <a:r>
              <a:rPr lang="en-US" sz="2000" dirty="0">
                <a:solidFill>
                  <a:srgbClr val="FF0000"/>
                </a:solidFill>
              </a:rPr>
              <a:t>7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TeV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   </a:t>
            </a:r>
            <a:r>
              <a:rPr lang="en-US" sz="2000" i="1" dirty="0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 = </a:t>
            </a:r>
            <a:r>
              <a:rPr lang="en-US" sz="2000" dirty="0">
                <a:solidFill>
                  <a:srgbClr val="FF0000"/>
                </a:solidFill>
              </a:rPr>
              <a:t>8.3</a:t>
            </a:r>
            <a:r>
              <a:rPr lang="en-US" sz="2000" dirty="0">
                <a:solidFill>
                  <a:srgbClr val="0000FF"/>
                </a:solidFill>
              </a:rPr>
              <a:t> T</a:t>
            </a:r>
          </a:p>
        </p:txBody>
      </p:sp>
      <p:pic>
        <p:nvPicPr>
          <p:cNvPr id="60419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501650"/>
            <a:ext cx="32416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2592388" cy="22336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1" name="Picture 64" descr="fo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3644900"/>
            <a:ext cx="2519362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66"/>
          <p:cNvSpPr txBox="1">
            <a:spLocks noChangeArrowheads="1"/>
          </p:cNvSpPr>
          <p:nvPr/>
        </p:nvSpPr>
        <p:spPr bwMode="auto">
          <a:xfrm>
            <a:off x="5715000" y="3025775"/>
            <a:ext cx="3024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1232 </a:t>
            </a:r>
            <a:r>
              <a:rPr lang="ru-RU" sz="2000">
                <a:solidFill>
                  <a:srgbClr val="FF0000"/>
                </a:solidFill>
              </a:rPr>
              <a:t>диполя и</a:t>
            </a:r>
            <a:r>
              <a:rPr lang="en-US" sz="2000">
                <a:solidFill>
                  <a:srgbClr val="FF0000"/>
                </a:solidFill>
              </a:rPr>
              <a:t> 392 </a:t>
            </a:r>
            <a:r>
              <a:rPr lang="ru-RU" sz="2000">
                <a:solidFill>
                  <a:srgbClr val="FF0000"/>
                </a:solidFill>
              </a:rPr>
              <a:t>квадруполя</a:t>
            </a:r>
            <a:endParaRPr lang="en-US" sz="2000">
              <a:solidFill>
                <a:srgbClr val="FF0000"/>
              </a:solidFill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615950" y="3048000"/>
            <a:ext cx="2432050" cy="2057400"/>
            <a:chOff x="3787" y="1706"/>
            <a:chExt cx="1860" cy="1501"/>
          </a:xfrm>
        </p:grpSpPr>
        <p:pic>
          <p:nvPicPr>
            <p:cNvPr id="60425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 r="13940"/>
            <a:stretch>
              <a:fillRect/>
            </a:stretch>
          </p:blipFill>
          <p:spPr bwMode="auto">
            <a:xfrm>
              <a:off x="3787" y="1706"/>
              <a:ext cx="1815" cy="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6" name="Rectangle 67"/>
            <p:cNvSpPr>
              <a:spLocks noChangeArrowheads="1"/>
            </p:cNvSpPr>
            <p:nvPr/>
          </p:nvSpPr>
          <p:spPr bwMode="auto">
            <a:xfrm>
              <a:off x="5420" y="2159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424" name="Rectangle 6"/>
          <p:cNvSpPr>
            <a:spLocks noChangeArrowheads="1"/>
          </p:cNvSpPr>
          <p:nvPr/>
        </p:nvSpPr>
        <p:spPr bwMode="auto">
          <a:xfrm>
            <a:off x="685800" y="5105400"/>
            <a:ext cx="6172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0000FF"/>
                </a:solidFill>
              </a:rPr>
              <a:t>Энергия, запасенная в магнитах – </a:t>
            </a:r>
            <a:r>
              <a:rPr lang="ru-RU" sz="2000">
                <a:solidFill>
                  <a:srgbClr val="FF0000"/>
                </a:solidFill>
              </a:rPr>
              <a:t>10.4 </a:t>
            </a:r>
            <a:r>
              <a:rPr lang="en-US" sz="2000">
                <a:solidFill>
                  <a:srgbClr val="FF0000"/>
                </a:solidFill>
              </a:rPr>
              <a:t>GJ </a:t>
            </a:r>
            <a:r>
              <a:rPr lang="en-US" sz="2000">
                <a:solidFill>
                  <a:srgbClr val="0000FF"/>
                </a:solidFill>
              </a:rPr>
              <a:t>–  </a:t>
            </a:r>
            <a:endParaRPr lang="ru-RU" sz="2000">
              <a:solidFill>
                <a:srgbClr val="0000FF"/>
              </a:solidFill>
            </a:endParaRPr>
          </a:p>
          <a:p>
            <a:pPr algn="just"/>
            <a:r>
              <a:rPr lang="ru-RU" sz="2000">
                <a:solidFill>
                  <a:srgbClr val="0000FF"/>
                </a:solidFill>
              </a:rPr>
              <a:t>это кинетическая энергия </a:t>
            </a:r>
            <a:r>
              <a:rPr lang="en-GB" sz="2000">
                <a:solidFill>
                  <a:srgbClr val="0000FF"/>
                </a:solidFill>
              </a:rPr>
              <a:t>A380 </a:t>
            </a:r>
            <a:r>
              <a:rPr lang="ru-RU" sz="2000">
                <a:solidFill>
                  <a:srgbClr val="0000FF"/>
                </a:solidFill>
              </a:rPr>
              <a:t>на скорости </a:t>
            </a:r>
          </a:p>
          <a:p>
            <a:pPr algn="just"/>
            <a:r>
              <a:rPr lang="en-GB" sz="2000">
                <a:solidFill>
                  <a:srgbClr val="FF0000"/>
                </a:solidFill>
              </a:rPr>
              <a:t>700</a:t>
            </a:r>
            <a:r>
              <a:rPr lang="en-GB" sz="2000">
                <a:solidFill>
                  <a:srgbClr val="0000FF"/>
                </a:solidFill>
              </a:rPr>
              <a:t> </a:t>
            </a:r>
            <a:r>
              <a:rPr lang="ru-RU" sz="2000">
                <a:solidFill>
                  <a:srgbClr val="0000FF"/>
                </a:solidFill>
              </a:rPr>
              <a:t>км</a:t>
            </a:r>
            <a:r>
              <a:rPr lang="en-GB" sz="2000">
                <a:solidFill>
                  <a:srgbClr val="0000FF"/>
                </a:solidFill>
              </a:rPr>
              <a:t>/</a:t>
            </a:r>
            <a:r>
              <a:rPr lang="ru-RU" sz="2000">
                <a:solidFill>
                  <a:srgbClr val="0000FF"/>
                </a:solidFill>
              </a:rPr>
              <a:t>час. Достаточно, чтобы расплавить </a:t>
            </a:r>
          </a:p>
          <a:p>
            <a:pPr algn="just"/>
            <a:r>
              <a:rPr lang="ru-RU" sz="2000">
                <a:solidFill>
                  <a:srgbClr val="FF0000"/>
                </a:solidFill>
              </a:rPr>
              <a:t>15</a:t>
            </a:r>
            <a:r>
              <a:rPr lang="ru-RU" sz="2000">
                <a:solidFill>
                  <a:srgbClr val="0000FF"/>
                </a:solidFill>
              </a:rPr>
              <a:t> тонн меди!</a:t>
            </a:r>
            <a:endParaRPr lang="en-GB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1449388" y="1341438"/>
            <a:ext cx="617855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Кроме того, у каждой частицы есть ее</a:t>
            </a:r>
          </a:p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античастица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– частица с той же массой </a:t>
            </a: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и спином, но противоположным зарядом.</a:t>
            </a:r>
          </a:p>
          <a:p>
            <a:pPr algn="ctr">
              <a:defRPr/>
            </a:pPr>
            <a:endParaRPr lang="ru-RU" sz="2400" dirty="0">
              <a:solidFill>
                <a:srgbClr val="0000FF"/>
              </a:solidFill>
              <a:cs typeface="+mn-cs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Например, античастица электрона – </a:t>
            </a:r>
            <a:endParaRPr lang="en-US" sz="2400" dirty="0">
              <a:solidFill>
                <a:srgbClr val="0000FF"/>
              </a:solidFill>
              <a:cs typeface="+mn-cs"/>
            </a:endParaRPr>
          </a:p>
          <a:p>
            <a:pPr algn="ctr">
              <a:defRPr/>
            </a:pPr>
            <a:endParaRPr lang="ru-RU" sz="2400" dirty="0">
              <a:solidFill>
                <a:srgbClr val="0000FF"/>
              </a:solidFill>
              <a:cs typeface="+mn-cs"/>
            </a:endParaRPr>
          </a:p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  <a:cs typeface="+mn-cs"/>
              </a:rPr>
              <a:t>позитрон </a:t>
            </a:r>
            <a:endParaRPr lang="en-US" sz="2400" i="1" dirty="0">
              <a:solidFill>
                <a:srgbClr val="C00000"/>
              </a:solidFill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rgbClr val="0000FF"/>
              </a:solidFill>
              <a:cs typeface="+mn-cs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00FF"/>
                </a:solidFill>
                <a:cs typeface="+mn-cs"/>
              </a:rPr>
              <a:t>была открыта в </a:t>
            </a:r>
            <a:r>
              <a:rPr lang="ru-RU" sz="2400" dirty="0">
                <a:solidFill>
                  <a:srgbClr val="FF0000"/>
                </a:solidFill>
                <a:cs typeface="+mn-cs"/>
              </a:rPr>
              <a:t>1932</a:t>
            </a:r>
            <a:r>
              <a:rPr lang="ru-RU" sz="2400" dirty="0">
                <a:solidFill>
                  <a:srgbClr val="0000FF"/>
                </a:solidFill>
                <a:cs typeface="+mn-cs"/>
              </a:rPr>
              <a:t> году </a:t>
            </a:r>
            <a:r>
              <a:rPr lang="ru-RU" sz="2400" i="1" dirty="0">
                <a:solidFill>
                  <a:srgbClr val="00B050"/>
                </a:solidFill>
                <a:cs typeface="+mn-cs"/>
              </a:rPr>
              <a:t>Андерсоном</a:t>
            </a:r>
          </a:p>
          <a:p>
            <a:pPr algn="ctr">
              <a:defRPr/>
            </a:pPr>
            <a:r>
              <a:rPr lang="en-US" sz="2400" i="1" dirty="0">
                <a:solidFill>
                  <a:srgbClr val="00B050"/>
                </a:solidFill>
                <a:cs typeface="+mn-cs"/>
              </a:rPr>
              <a:t>(Anderson)</a:t>
            </a:r>
            <a:r>
              <a:rPr lang="ru-RU" sz="2400" i="1" dirty="0">
                <a:solidFill>
                  <a:srgbClr val="00B050"/>
                </a:solidFill>
                <a:cs typeface="+mn-cs"/>
              </a:rPr>
              <a:t>.</a:t>
            </a:r>
          </a:p>
          <a:p>
            <a:pPr algn="ctr">
              <a:defRPr/>
            </a:pPr>
            <a:endParaRPr lang="ru-RU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4959</TotalTime>
  <Words>2406</Words>
  <Application>Microsoft Office PowerPoint</Application>
  <PresentationFormat>Экран (4:3)</PresentationFormat>
  <Paragraphs>604</Paragraphs>
  <Slides>82</Slides>
  <Notes>73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82</vt:i4>
      </vt:variant>
    </vt:vector>
  </HeadingPairs>
  <TitlesOfParts>
    <vt:vector size="86" baseType="lpstr">
      <vt:lpstr>Aspect</vt:lpstr>
      <vt:lpstr>Equation</vt:lpstr>
      <vt:lpstr>Image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Shevchenko</dc:creator>
  <cp:lastModifiedBy>S</cp:lastModifiedBy>
  <cp:revision>210</cp:revision>
  <dcterms:created xsi:type="dcterms:W3CDTF">2009-06-27T20:42:52Z</dcterms:created>
  <dcterms:modified xsi:type="dcterms:W3CDTF">2012-10-05T15:54:25Z</dcterms:modified>
</cp:coreProperties>
</file>